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74" r:id="rId20"/>
    <p:sldId id="292" r:id="rId21"/>
    <p:sldId id="275" r:id="rId22"/>
    <p:sldId id="276" r:id="rId23"/>
    <p:sldId id="277" r:id="rId24"/>
    <p:sldId id="293" r:id="rId25"/>
    <p:sldId id="278" r:id="rId26"/>
    <p:sldId id="279" r:id="rId27"/>
    <p:sldId id="280" r:id="rId28"/>
    <p:sldId id="281" r:id="rId29"/>
    <p:sldId id="282" r:id="rId30"/>
    <p:sldId id="283" r:id="rId31"/>
    <p:sldId id="284" r:id="rId32"/>
    <p:sldId id="294" r:id="rId33"/>
    <p:sldId id="285" r:id="rId34"/>
    <p:sldId id="295" r:id="rId35"/>
    <p:sldId id="286" r:id="rId36"/>
    <p:sldId id="287" r:id="rId37"/>
    <p:sldId id="291" r:id="rId3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036C36B-E9DC-416B-9346-21558E113097}" type="datetimeFigureOut">
              <a:rPr lang="fa-IR" smtClean="0"/>
              <a:t>15/05/1442</a:t>
            </a:fld>
            <a:endParaRPr lang="fa-IR"/>
          </a:p>
        </p:txBody>
      </p:sp>
      <p:sp>
        <p:nvSpPr>
          <p:cNvPr id="5" name="Footer Placeholder 4"/>
          <p:cNvSpPr>
            <a:spLocks noGrp="1"/>
          </p:cNvSpPr>
          <p:nvPr>
            <p:ph type="ftr" sz="quarter" idx="11"/>
          </p:nvPr>
        </p:nvSpPr>
        <p:spPr>
          <a:xfrm>
            <a:off x="1921934" y="5054602"/>
            <a:ext cx="4064860" cy="279400"/>
          </a:xfrm>
        </p:spPr>
        <p:txBody>
          <a:bodyPr/>
          <a:lstStyle/>
          <a:p>
            <a:endParaRPr lang="fa-IR"/>
          </a:p>
        </p:txBody>
      </p:sp>
      <p:sp>
        <p:nvSpPr>
          <p:cNvPr id="6" name="Slide Number Placeholder 5"/>
          <p:cNvSpPr>
            <a:spLocks noGrp="1"/>
          </p:cNvSpPr>
          <p:nvPr>
            <p:ph type="sldNum" sz="quarter" idx="12"/>
          </p:nvPr>
        </p:nvSpPr>
        <p:spPr>
          <a:xfrm>
            <a:off x="6817317" y="5054602"/>
            <a:ext cx="413483" cy="279400"/>
          </a:xfrm>
        </p:spPr>
        <p:txBody>
          <a:bodyPr/>
          <a:lstStyle/>
          <a:p>
            <a:fld id="{DD8F8B17-6B43-46FC-92D9-D528C6000D0A}" type="slidenum">
              <a:rPr lang="fa-IR" smtClean="0"/>
              <a:t>‹#›</a:t>
            </a:fld>
            <a:endParaRPr lang="fa-I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79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36C36B-E9DC-416B-9346-21558E113097}" type="datetimeFigureOut">
              <a:rPr lang="fa-IR" smtClean="0"/>
              <a:t>15/05/1442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8F8B17-6B43-46FC-92D9-D528C6000D0A}" type="slidenum">
              <a:rPr lang="fa-IR" smtClean="0"/>
              <a:t>‹#›</a:t>
            </a:fld>
            <a:endParaRPr lang="fa-IR"/>
          </a:p>
        </p:txBody>
      </p:sp>
    </p:spTree>
    <p:extLst>
      <p:ext uri="{BB962C8B-B14F-4D97-AF65-F5344CB8AC3E}">
        <p14:creationId xmlns:p14="http://schemas.microsoft.com/office/powerpoint/2010/main" val="412701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36C36B-E9DC-416B-9346-21558E113097}" type="datetimeFigureOut">
              <a:rPr lang="fa-IR" smtClean="0"/>
              <a:t>15/05/1442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8F8B17-6B43-46FC-92D9-D528C6000D0A}" type="slidenum">
              <a:rPr lang="fa-IR" smtClean="0"/>
              <a:t>‹#›</a:t>
            </a:fld>
            <a:endParaRPr lang="fa-I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849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36C36B-E9DC-416B-9346-21558E113097}" type="datetimeFigureOut">
              <a:rPr lang="fa-IR" smtClean="0"/>
              <a:t>15/05/1442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8F8B17-6B43-46FC-92D9-D528C6000D0A}" type="slidenum">
              <a:rPr lang="fa-IR" smtClean="0"/>
              <a:t>‹#›</a:t>
            </a:fld>
            <a:endParaRPr lang="fa-I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804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36C36B-E9DC-416B-9346-21558E113097}" type="datetimeFigureOut">
              <a:rPr lang="fa-IR" smtClean="0"/>
              <a:t>15/05/1442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8F8B17-6B43-46FC-92D9-D528C6000D0A}" type="slidenum">
              <a:rPr lang="fa-IR" smtClean="0"/>
              <a:t>‹#›</a:t>
            </a:fld>
            <a:endParaRPr lang="fa-IR"/>
          </a:p>
        </p:txBody>
      </p:sp>
    </p:spTree>
    <p:extLst>
      <p:ext uri="{BB962C8B-B14F-4D97-AF65-F5344CB8AC3E}">
        <p14:creationId xmlns:p14="http://schemas.microsoft.com/office/powerpoint/2010/main" val="1649984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36C36B-E9DC-416B-9346-21558E113097}" type="datetimeFigureOut">
              <a:rPr lang="fa-IR" smtClean="0"/>
              <a:t>15/05/1442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8F8B17-6B43-46FC-92D9-D528C6000D0A}" type="slidenum">
              <a:rPr lang="fa-IR" smtClean="0"/>
              <a:t>‹#›</a:t>
            </a:fld>
            <a:endParaRPr lang="fa-I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5891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36C36B-E9DC-416B-9346-21558E113097}" type="datetimeFigureOut">
              <a:rPr lang="fa-IR" smtClean="0"/>
              <a:t>15/05/1442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8F8B17-6B43-46FC-92D9-D528C6000D0A}" type="slidenum">
              <a:rPr lang="fa-IR" smtClean="0"/>
              <a:t>‹#›</a:t>
            </a:fld>
            <a:endParaRPr lang="fa-I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485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36C36B-E9DC-416B-9346-21558E113097}" type="datetimeFigureOut">
              <a:rPr lang="fa-IR" smtClean="0"/>
              <a:t>15/05/1442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8F8B17-6B43-46FC-92D9-D528C6000D0A}" type="slidenum">
              <a:rPr lang="fa-IR" smtClean="0"/>
              <a:t>‹#›</a:t>
            </a:fld>
            <a:endParaRPr lang="fa-I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14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36C36B-E9DC-416B-9346-21558E113097}" type="datetimeFigureOut">
              <a:rPr lang="fa-IR" smtClean="0"/>
              <a:t>15/05/1442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8F8B17-6B43-46FC-92D9-D528C6000D0A}" type="slidenum">
              <a:rPr lang="fa-IR" smtClean="0"/>
              <a:t>‹#›</a:t>
            </a:fld>
            <a:endParaRPr lang="fa-I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65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36C36B-E9DC-416B-9346-21558E113097}" type="datetimeFigureOut">
              <a:rPr lang="fa-IR" smtClean="0"/>
              <a:t>15/05/1442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8F8B17-6B43-46FC-92D9-D528C6000D0A}" type="slidenum">
              <a:rPr lang="fa-IR" smtClean="0"/>
              <a:t>‹#›</a:t>
            </a:fld>
            <a:endParaRPr lang="fa-IR"/>
          </a:p>
        </p:txBody>
      </p:sp>
    </p:spTree>
    <p:extLst>
      <p:ext uri="{BB962C8B-B14F-4D97-AF65-F5344CB8AC3E}">
        <p14:creationId xmlns:p14="http://schemas.microsoft.com/office/powerpoint/2010/main" val="328783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36C36B-E9DC-416B-9346-21558E113097}" type="datetimeFigureOut">
              <a:rPr lang="fa-IR" smtClean="0"/>
              <a:t>15/05/1442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8F8B17-6B43-46FC-92D9-D528C6000D0A}" type="slidenum">
              <a:rPr lang="fa-IR" smtClean="0"/>
              <a:t>‹#›</a:t>
            </a:fld>
            <a:endParaRPr lang="fa-I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62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36C36B-E9DC-416B-9346-21558E113097}" type="datetimeFigureOut">
              <a:rPr lang="fa-IR" smtClean="0"/>
              <a:t>15/05/1442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8F8B17-6B43-46FC-92D9-D528C6000D0A}" type="slidenum">
              <a:rPr lang="fa-IR" smtClean="0"/>
              <a:t>‹#›</a:t>
            </a:fld>
            <a:endParaRPr lang="fa-IR"/>
          </a:p>
        </p:txBody>
      </p:sp>
    </p:spTree>
    <p:extLst>
      <p:ext uri="{BB962C8B-B14F-4D97-AF65-F5344CB8AC3E}">
        <p14:creationId xmlns:p14="http://schemas.microsoft.com/office/powerpoint/2010/main" val="293014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36C36B-E9DC-416B-9346-21558E113097}" type="datetimeFigureOut">
              <a:rPr lang="fa-IR" smtClean="0"/>
              <a:t>15/05/1442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D8F8B17-6B43-46FC-92D9-D528C6000D0A}" type="slidenum">
              <a:rPr lang="fa-IR" smtClean="0"/>
              <a:t>‹#›</a:t>
            </a:fld>
            <a:endParaRPr lang="fa-I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10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36C36B-E9DC-416B-9346-21558E113097}" type="datetimeFigureOut">
              <a:rPr lang="fa-IR" smtClean="0"/>
              <a:t>15/05/1442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D8F8B17-6B43-46FC-92D9-D528C6000D0A}" type="slidenum">
              <a:rPr lang="fa-IR" smtClean="0"/>
              <a:t>‹#›</a:t>
            </a:fld>
            <a:endParaRPr lang="fa-I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33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6C36B-E9DC-416B-9346-21558E113097}" type="datetimeFigureOut">
              <a:rPr lang="fa-IR" smtClean="0"/>
              <a:t>15/05/1442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D8F8B17-6B43-46FC-92D9-D528C6000D0A}" type="slidenum">
              <a:rPr lang="fa-IR" smtClean="0"/>
              <a:t>‹#›</a:t>
            </a:fld>
            <a:endParaRPr lang="fa-IR"/>
          </a:p>
        </p:txBody>
      </p:sp>
    </p:spTree>
    <p:extLst>
      <p:ext uri="{BB962C8B-B14F-4D97-AF65-F5344CB8AC3E}">
        <p14:creationId xmlns:p14="http://schemas.microsoft.com/office/powerpoint/2010/main" val="323028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36C36B-E9DC-416B-9346-21558E113097}" type="datetimeFigureOut">
              <a:rPr lang="fa-IR" smtClean="0"/>
              <a:t>15/05/1442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8F8B17-6B43-46FC-92D9-D528C6000D0A}" type="slidenum">
              <a:rPr lang="fa-IR" smtClean="0"/>
              <a:t>‹#›</a:t>
            </a:fld>
            <a:endParaRPr lang="fa-I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60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36C36B-E9DC-416B-9346-21558E113097}" type="datetimeFigureOut">
              <a:rPr lang="fa-IR" smtClean="0"/>
              <a:t>15/05/1442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8F8B17-6B43-46FC-92D9-D528C6000D0A}" type="slidenum">
              <a:rPr lang="fa-IR" smtClean="0"/>
              <a:t>‹#›</a:t>
            </a:fld>
            <a:endParaRPr lang="fa-IR"/>
          </a:p>
        </p:txBody>
      </p:sp>
    </p:spTree>
    <p:extLst>
      <p:ext uri="{BB962C8B-B14F-4D97-AF65-F5344CB8AC3E}">
        <p14:creationId xmlns:p14="http://schemas.microsoft.com/office/powerpoint/2010/main" val="393320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36C36B-E9DC-416B-9346-21558E113097}" type="datetimeFigureOut">
              <a:rPr lang="fa-IR" smtClean="0"/>
              <a:t>15/05/1442</a:t>
            </a:fld>
            <a:endParaRPr lang="fa-I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8F8B17-6B43-46FC-92D9-D528C6000D0A}" type="slidenum">
              <a:rPr lang="fa-IR" smtClean="0"/>
              <a:t>‹#›</a:t>
            </a:fld>
            <a:endParaRPr lang="fa-IR"/>
          </a:p>
        </p:txBody>
      </p:sp>
    </p:spTree>
    <p:extLst>
      <p:ext uri="{BB962C8B-B14F-4D97-AF65-F5344CB8AC3E}">
        <p14:creationId xmlns:p14="http://schemas.microsoft.com/office/powerpoint/2010/main" val="2436291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cbi.nlm.nih.gov/pmc/articles/PMC7147417/pdf/lgt-24-132.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916832"/>
            <a:ext cx="6512768" cy="2648512"/>
          </a:xfrm>
        </p:spPr>
        <p:txBody>
          <a:bodyPr>
            <a:normAutofit fontScale="90000"/>
          </a:bodyPr>
          <a:lstStyle/>
          <a:p>
            <a:pPr rtl="1"/>
            <a:r>
              <a:rPr lang="fa-IR" sz="3200" dirty="0" smtClean="0"/>
              <a:t>                </a:t>
            </a:r>
            <a:br>
              <a:rPr lang="fa-IR" sz="3200" dirty="0" smtClean="0"/>
            </a:br>
            <a:r>
              <a:rPr lang="fa-IR" sz="3200" dirty="0" smtClean="0"/>
              <a:t> نئوپلازی داخل اپیتلیال دهانه رحم</a:t>
            </a:r>
            <a:r>
              <a:rPr lang="en-US" sz="3200" dirty="0" smtClean="0"/>
              <a:t/>
            </a:r>
            <a:br>
              <a:rPr lang="en-US" sz="3200" dirty="0" smtClean="0"/>
            </a:br>
            <a:r>
              <a:rPr lang="fa-IR" sz="3200" dirty="0" smtClean="0"/>
              <a:t/>
            </a:r>
            <a:br>
              <a:rPr lang="fa-IR" sz="3200" dirty="0" smtClean="0"/>
            </a:br>
            <a:r>
              <a:rPr lang="fa-IR" sz="3200" dirty="0"/>
              <a:t/>
            </a:r>
            <a:br>
              <a:rPr lang="fa-IR" sz="3200" dirty="0"/>
            </a:br>
            <a:r>
              <a:rPr lang="fa-IR" sz="3200" dirty="0"/>
              <a:t> </a:t>
            </a:r>
            <a:r>
              <a:rPr lang="en-US" sz="3200" dirty="0"/>
              <a:t/>
            </a:r>
            <a:br>
              <a:rPr lang="en-US" sz="3200" dirty="0"/>
            </a:br>
            <a:endParaRPr lang="fa-IR" sz="3200" dirty="0"/>
          </a:p>
        </p:txBody>
      </p:sp>
      <p:sp>
        <p:nvSpPr>
          <p:cNvPr id="3" name="Subtitle 2"/>
          <p:cNvSpPr>
            <a:spLocks noGrp="1"/>
          </p:cNvSpPr>
          <p:nvPr>
            <p:ph type="subTitle" idx="1"/>
          </p:nvPr>
        </p:nvSpPr>
        <p:spPr>
          <a:xfrm>
            <a:off x="2123728" y="5589240"/>
            <a:ext cx="5504656" cy="697632"/>
          </a:xfrm>
        </p:spPr>
        <p:txBody>
          <a:bodyPr>
            <a:noAutofit/>
          </a:bodyPr>
          <a:lstStyle/>
          <a:p>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034682"/>
          </a:xfrm>
        </p:spPr>
        <p:txBody>
          <a:bodyPr>
            <a:normAutofit fontScale="90000"/>
          </a:bodyPr>
          <a:lstStyle/>
          <a:p>
            <a:pPr rtl="1"/>
            <a:r>
              <a:rPr lang="fa-IR" sz="3600" dirty="0" smtClean="0"/>
              <a:t>توصیه های غربالگری سرطان دهانه رحم (رهنمودها):</a:t>
            </a:r>
            <a:r>
              <a:rPr lang="fa-IR" sz="3200" dirty="0" smtClean="0"/>
              <a:t/>
            </a:r>
            <a:br>
              <a:rPr lang="fa-IR" sz="3200" dirty="0" smtClean="0"/>
            </a:br>
            <a:r>
              <a:rPr lang="fa-IR" sz="3200" dirty="0" smtClean="0"/>
              <a:t/>
            </a:r>
            <a:br>
              <a:rPr lang="fa-IR" sz="3200" dirty="0" smtClean="0"/>
            </a:br>
            <a:r>
              <a:rPr lang="fa-IR" sz="3200" dirty="0"/>
              <a:t/>
            </a:r>
            <a:br>
              <a:rPr lang="fa-IR" sz="3200" dirty="0"/>
            </a:br>
            <a:r>
              <a:rPr lang="fa-IR" sz="3200" dirty="0"/>
              <a:t/>
            </a:r>
            <a:br>
              <a:rPr lang="fa-IR" sz="3200" dirty="0"/>
            </a:br>
            <a:r>
              <a:rPr lang="fa-IR" sz="3200" dirty="0" smtClean="0"/>
              <a:t>(</a:t>
            </a:r>
            <a:r>
              <a:rPr lang="en-US" sz="3200" dirty="0" smtClean="0"/>
              <a:t>ACOG) 2009: ACOG</a:t>
            </a:r>
            <a:r>
              <a:rPr lang="fa-IR" sz="3200" dirty="0" smtClean="0"/>
              <a:t> توصیه می کند که زنان بدون توجه به شروع فعالیت جنسی ، تا 21 سالگی غربالگری سرطان دهانه رحم را شروع نکنند. </a:t>
            </a:r>
            <a:br>
              <a:rPr lang="fa-IR" sz="3200" dirty="0" smtClean="0"/>
            </a:br>
            <a:r>
              <a:rPr lang="fa-IR" sz="3200" dirty="0"/>
              <a:t/>
            </a:r>
            <a:br>
              <a:rPr lang="fa-IR" sz="3200" dirty="0"/>
            </a:br>
            <a:r>
              <a:rPr lang="fa-IR" sz="3200" dirty="0" smtClean="0"/>
              <a:t>غربالگری هر 2 سال از سنین 21 تا 29 سال (با سیتولوژی معمولی یا اسلاید یا مایع) و هر 3 سال برای زنان بعد از 30 سال در صورت 3 بار منفی متوالی ، یعنی منفی برای ضایعه داخل اپیتلیال یا بدخیمی ( </a:t>
            </a:r>
            <a:r>
              <a:rPr lang="en-US" sz="3200" dirty="0" smtClean="0"/>
              <a:t>NILM</a:t>
            </a:r>
            <a:r>
              <a:rPr lang="fa-IR" sz="3200" dirty="0" smtClean="0"/>
              <a:t>) تست پاپ می تواند مستند باشد. </a:t>
            </a:r>
            <a:endParaRPr lang="fa-I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08912" cy="3816424"/>
          </a:xfrm>
        </p:spPr>
        <p:txBody>
          <a:bodyPr>
            <a:normAutofit fontScale="90000"/>
          </a:bodyPr>
          <a:lstStyle/>
          <a:p>
            <a:pPr rtl="1"/>
            <a:r>
              <a:rPr lang="fa-IR" sz="2800" dirty="0" smtClean="0"/>
              <a:t>غربالگری مکرر بیشتر برای زنان </a:t>
            </a:r>
            <a:r>
              <a:rPr lang="en-US" sz="2800" dirty="0" smtClean="0"/>
              <a:t>HIV</a:t>
            </a:r>
            <a:r>
              <a:rPr lang="fa-IR" sz="2800" dirty="0" smtClean="0"/>
              <a:t> مثبت (دو بار در سال اول و سالانه پس از آن) ، کسانی که سرکوب سیستم ایمنی بدن دارند ، دختران دی اتیل استیل بسترول (</a:t>
            </a:r>
            <a:r>
              <a:rPr lang="en-US" sz="2800" dirty="0" smtClean="0"/>
              <a:t>DES</a:t>
            </a:r>
            <a:r>
              <a:rPr lang="fa-IR" sz="2800" dirty="0" smtClean="0"/>
              <a:t>) و برای کسانی که سابقه </a:t>
            </a:r>
            <a:r>
              <a:rPr lang="en-US" sz="2800" dirty="0" smtClean="0"/>
              <a:t>CIN 2</a:t>
            </a:r>
            <a:r>
              <a:rPr lang="fa-IR" sz="2800" dirty="0" smtClean="0"/>
              <a:t> یا بیشتر دارند توصیه می شود (سالانه به مدت 20 سال ).</a:t>
            </a:r>
            <a:br>
              <a:rPr lang="fa-IR" sz="2800" dirty="0" smtClean="0"/>
            </a:br>
            <a:r>
              <a:rPr lang="fa-IR" sz="2800" dirty="0"/>
              <a:t/>
            </a:r>
            <a:br>
              <a:rPr lang="fa-IR" sz="2800" dirty="0"/>
            </a:br>
            <a:r>
              <a:rPr lang="fa-IR" sz="2800" dirty="0" smtClean="0"/>
              <a:t> قطع غربالگری بین 65 تا 70 سال منطقی است ، و ارزیابی مجدد عوامل خطر سالانه برای تعیین مناسب بودن مجدد غربالگری مناسب است. به همین ترتیب ، در شرایط </a:t>
            </a:r>
            <a:r>
              <a:rPr lang="en-US" sz="2800" dirty="0" err="1" smtClean="0"/>
              <a:t>posthystrerectomy</a:t>
            </a:r>
            <a:r>
              <a:rPr lang="fa-IR" sz="2800" dirty="0" smtClean="0"/>
              <a:t> برای علائم خوش خیم ، منطقی است که در صورت عدم وجود سابقه </a:t>
            </a:r>
            <a:r>
              <a:rPr lang="en-US" sz="2800" dirty="0" smtClean="0"/>
              <a:t>CIN</a:t>
            </a:r>
            <a:r>
              <a:rPr lang="fa-IR" sz="2800" dirty="0" smtClean="0"/>
              <a:t> یا سرطان درجه بالا ، غربالگری را قطع کنید.</a:t>
            </a:r>
            <a:endParaRPr lang="fa-I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106690"/>
          </a:xfrm>
        </p:spPr>
        <p:txBody>
          <a:bodyPr>
            <a:normAutofit/>
          </a:bodyPr>
          <a:lstStyle/>
          <a:p>
            <a:pPr algn="r"/>
            <a:r>
              <a:rPr lang="en-US" sz="2800" b="1" dirty="0" smtClean="0"/>
              <a:t>(ACS)-(ASCCP)-(ASCP)2012 and (USPSTF)2012 :</a:t>
            </a:r>
            <a:r>
              <a:rPr lang="fa-IR" sz="2800" dirty="0" smtClean="0"/>
              <a:t> </a:t>
            </a:r>
            <a:br>
              <a:rPr lang="fa-IR" sz="2800" dirty="0" smtClean="0"/>
            </a:br>
            <a:r>
              <a:rPr lang="fa-IR" sz="2800" dirty="0"/>
              <a:t/>
            </a:r>
            <a:br>
              <a:rPr lang="fa-IR" sz="2800" dirty="0"/>
            </a:br>
            <a:r>
              <a:rPr lang="fa-IR" sz="2800" dirty="0" smtClean="0"/>
              <a:t/>
            </a:r>
            <a:br>
              <a:rPr lang="fa-IR" sz="2800" dirty="0" smtClean="0"/>
            </a:br>
            <a:r>
              <a:rPr lang="fa-IR" sz="2800" dirty="0"/>
              <a:t/>
            </a:r>
            <a:br>
              <a:rPr lang="fa-IR" sz="2800" dirty="0"/>
            </a:br>
            <a:r>
              <a:rPr lang="fa-IR" sz="2800" dirty="0" smtClean="0"/>
              <a:t>این </a:t>
            </a:r>
            <a:r>
              <a:rPr lang="fa-IR" sz="2800" dirty="0"/>
              <a:t>دستورالعمل های مبتنی بر شواهد توصیه می کنند که غربالگری سرطان دهانه رحم بدون در نظر گرفتن سابقه جنسی تا سن 21 سالگی آغاز شود. برای زنان 21 تا 29 سال ، توصیه می شود هر 3 سال یکبار غربالگری با سیتولوژی انجام شود. از 30 تا 65 سال آزمایش همزمان با سیتولوژی معمولی و آزمایش پر خطر </a:t>
            </a:r>
            <a:r>
              <a:rPr lang="en-US" sz="2800" dirty="0"/>
              <a:t>HPV</a:t>
            </a:r>
            <a:r>
              <a:rPr lang="fa-IR" sz="2800" dirty="0"/>
              <a:t> هر 5 سال یا سیتولوژی به تنهایی هر 3 سال گزینه های مناسبی هستند. پس از سن 65 سالگی لازم است که غربالگری در زنان با سابقه غربالگری منفی متوقف شود ، همانطور که توسط 3 نتیجه سیتولوژی منفی یا 2 آزمایش آزمایش منفی در 10 سال گذشته ثبت شده است.</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19256" cy="5328592"/>
          </a:xfrm>
        </p:spPr>
        <p:txBody>
          <a:bodyPr/>
          <a:lstStyle/>
          <a:p>
            <a:endParaRPr lang="fa-IR" dirty="0"/>
          </a:p>
        </p:txBody>
      </p:sp>
      <p:pic>
        <p:nvPicPr>
          <p:cNvPr id="3" name="Content Placeholder 3"/>
          <p:cNvPicPr>
            <a:picLocks noGrp="1" noChangeAspect="1"/>
          </p:cNvPicPr>
          <p:nvPr>
            <p:ph idx="4294967295"/>
          </p:nvPr>
        </p:nvPicPr>
        <p:blipFill rotWithShape="1">
          <a:blip r:embed="rId2" cstate="print"/>
          <a:srcRect t="11181" r="2178" b="11067"/>
          <a:stretch/>
        </p:blipFill>
        <p:spPr>
          <a:xfrm>
            <a:off x="542607" y="1484784"/>
            <a:ext cx="8247062" cy="391001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034682"/>
          </a:xfrm>
        </p:spPr>
        <p:txBody>
          <a:bodyPr>
            <a:normAutofit fontScale="90000"/>
          </a:bodyPr>
          <a:lstStyle/>
          <a:p>
            <a:pPr rtl="1"/>
            <a:r>
              <a:rPr lang="fa-IR" sz="2800" dirty="0" smtClean="0"/>
              <a:t>دستورالعمل </a:t>
            </a:r>
            <a:r>
              <a:rPr lang="fa-IR" sz="2800" dirty="0"/>
              <a:t>های مدیریت بیماری های بالینی</a:t>
            </a:r>
            <a:r>
              <a:rPr lang="en-US" sz="2800" dirty="0"/>
              <a:t/>
            </a:r>
            <a:br>
              <a:rPr lang="en-US" sz="2800" dirty="0"/>
            </a:br>
            <a:r>
              <a:rPr lang="fa-IR" sz="2800" dirty="0" smtClean="0"/>
              <a:t/>
            </a:r>
            <a:br>
              <a:rPr lang="fa-IR" sz="2800" dirty="0" smtClean="0"/>
            </a:br>
            <a:r>
              <a:rPr lang="fa-IR" sz="2800" dirty="0" smtClean="0"/>
              <a:t> </a:t>
            </a:r>
            <a:r>
              <a:rPr lang="en-US" sz="2800" dirty="0" smtClean="0"/>
              <a:t> :CIN </a:t>
            </a:r>
            <a:r>
              <a:rPr lang="en-US" sz="2800" dirty="0"/>
              <a:t>1</a:t>
            </a:r>
            <a:br>
              <a:rPr lang="en-US" sz="2800" dirty="0"/>
            </a:br>
            <a:r>
              <a:rPr lang="fa-IR" sz="2800" dirty="0"/>
              <a:t>اگرچه </a:t>
            </a:r>
            <a:r>
              <a:rPr lang="en-US" sz="2800" dirty="0"/>
              <a:t>CIN 1</a:t>
            </a:r>
            <a:r>
              <a:rPr lang="fa-IR" sz="2800" dirty="0"/>
              <a:t> یک تظاهرات هیستوپاتولوژیک عفونت </a:t>
            </a:r>
            <a:r>
              <a:rPr lang="en-US" sz="2800" dirty="0"/>
              <a:t>HPV</a:t>
            </a:r>
            <a:r>
              <a:rPr lang="fa-IR" sz="2800" dirty="0"/>
              <a:t> است ، اما پیش ساز سرطان </a:t>
            </a:r>
            <a:r>
              <a:rPr lang="fa-IR" sz="2800" dirty="0" smtClean="0"/>
              <a:t>نیست</a:t>
            </a:r>
            <a:r>
              <a:rPr lang="en-US" sz="2800" dirty="0" smtClean="0"/>
              <a:t>.</a:t>
            </a:r>
            <a:r>
              <a:rPr lang="fa-IR" sz="2800" dirty="0" smtClean="0"/>
              <a:t> </a:t>
            </a:r>
            <a:r>
              <a:rPr lang="en-US" sz="2800" dirty="0" smtClean="0"/>
              <a:t> </a:t>
            </a:r>
            <a:br>
              <a:rPr lang="en-US" sz="2800" dirty="0" smtClean="0"/>
            </a:br>
            <a:r>
              <a:rPr lang="fa-IR" sz="2800" dirty="0" smtClean="0"/>
              <a:t>میزان </a:t>
            </a:r>
            <a:r>
              <a:rPr lang="fa-IR" sz="2800" dirty="0"/>
              <a:t>رگرسیون خود به خودی </a:t>
            </a:r>
            <a:r>
              <a:rPr lang="en-US" sz="2800" dirty="0"/>
              <a:t>CIN 1</a:t>
            </a:r>
            <a:r>
              <a:rPr lang="fa-IR" sz="2800" dirty="0"/>
              <a:t> بیوپسی ثابت شده در مطالعات آینده نگر 60 تا 85 درصد تخمین زده می شود و رگرسیون معمولاً در یک پیگیری 2 ساله اتفاق می </a:t>
            </a:r>
            <a:r>
              <a:rPr lang="fa-IR" sz="2800" dirty="0" smtClean="0"/>
              <a:t>افتد</a:t>
            </a:r>
            <a:r>
              <a:rPr lang="en-US" sz="2800" dirty="0" smtClean="0"/>
              <a:t>.</a:t>
            </a:r>
            <a:r>
              <a:rPr lang="en-US" sz="2800" dirty="0"/>
              <a:t/>
            </a:r>
            <a:br>
              <a:rPr lang="en-US" sz="2800" dirty="0"/>
            </a:br>
            <a:r>
              <a:rPr lang="fa-IR" sz="2800" dirty="0" smtClean="0"/>
              <a:t> </a:t>
            </a:r>
            <a:r>
              <a:rPr lang="en-US" sz="2800" dirty="0" smtClean="0"/>
              <a:t> </a:t>
            </a:r>
            <a:br>
              <a:rPr lang="en-US" sz="2800" dirty="0" smtClean="0"/>
            </a:br>
            <a:r>
              <a:rPr lang="fa-IR" sz="2800" dirty="0" smtClean="0"/>
              <a:t>بیمارانی </a:t>
            </a:r>
            <a:r>
              <a:rPr lang="fa-IR" sz="2800" dirty="0"/>
              <a:t>که آزمایش </a:t>
            </a:r>
            <a:r>
              <a:rPr lang="en-US" sz="2800" dirty="0"/>
              <a:t>CIN 1</a:t>
            </a:r>
            <a:r>
              <a:rPr lang="fa-IR" sz="2800" dirty="0"/>
              <a:t> بیوپسی دارند (پس از یافته سیتولوژیک </a:t>
            </a:r>
            <a:r>
              <a:rPr lang="en-US" sz="2800" dirty="0"/>
              <a:t>ASC </a:t>
            </a:r>
            <a:r>
              <a:rPr lang="fa-IR" sz="2800" dirty="0"/>
              <a:t>، </a:t>
            </a:r>
            <a:r>
              <a:rPr lang="en-US" sz="2800" dirty="0"/>
              <a:t>LSIL</a:t>
            </a:r>
            <a:r>
              <a:rPr lang="fa-IR" sz="2800" dirty="0"/>
              <a:t>) با کولپوسکوپی رضایت بخش ، با سیتولوژی و آزمایش </a:t>
            </a:r>
            <a:r>
              <a:rPr lang="en-US" sz="2800" dirty="0"/>
              <a:t>HPV</a:t>
            </a:r>
            <a:r>
              <a:rPr lang="fa-IR" sz="2800" dirty="0"/>
              <a:t> پرخطر (آزمایش همزمان) در 12 ماه پیگیری می </a:t>
            </a:r>
            <a:r>
              <a:rPr lang="fa-IR" sz="2800" dirty="0" smtClean="0"/>
              <a:t>شوند</a:t>
            </a:r>
            <a:r>
              <a:rPr lang="en-US" sz="2800" dirty="0" smtClean="0"/>
              <a:t>.</a:t>
            </a:r>
            <a:r>
              <a:rPr lang="en-US" sz="2800" dirty="0"/>
              <a:t/>
            </a:r>
            <a:br>
              <a:rPr lang="en-US" sz="2800" dirty="0"/>
            </a:br>
            <a:endParaRPr lang="fa-I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00808"/>
            <a:ext cx="7992888" cy="4248472"/>
          </a:xfrm>
        </p:spPr>
        <p:txBody>
          <a:bodyPr>
            <a:normAutofit fontScale="90000"/>
          </a:bodyPr>
          <a:lstStyle/>
          <a:p>
            <a:pPr rtl="1"/>
            <a:r>
              <a:rPr lang="fa-IR" sz="2800" dirty="0"/>
              <a:t>با پیگیری سیتولوژی منفی و آزمایش </a:t>
            </a:r>
            <a:r>
              <a:rPr lang="en-US" sz="2800" dirty="0"/>
              <a:t>HPV</a:t>
            </a:r>
            <a:r>
              <a:rPr lang="fa-IR" sz="2800" dirty="0"/>
              <a:t> پرخطر در پیگیری 12 ماهه ، می توان این زنان را به غربالگری مناسب سن بازگرداند. بیمار در صورت ناهنجاری در آزمایش نظارت ، برای ارزیابی مجدد مناسب به کولپوسکوپی بازگردانده می شود (66). زنان جوان از سن 21 تا 24 سال در این سناریو بالینی ممکن است تحت سیتولوژی تکرار فقط در 12 و 24 ماهگی تحت نظارت ، با مراجعه به کولپوسکوپی برای </a:t>
            </a:r>
            <a:r>
              <a:rPr lang="en-US" sz="2800" dirty="0"/>
              <a:t>ASC-US</a:t>
            </a:r>
            <a:r>
              <a:rPr lang="fa-IR" sz="2800" dirty="0"/>
              <a:t> یا بیشتر تحت نظارت قرار گیرند.</a:t>
            </a:r>
            <a:r>
              <a:rPr lang="en-US" sz="2800" dirty="0"/>
              <a:t/>
            </a:r>
            <a:br>
              <a:rPr lang="en-US" sz="2800" dirty="0"/>
            </a:br>
            <a:r>
              <a:rPr lang="fa-IR" sz="2800" dirty="0" smtClean="0"/>
              <a:t> </a:t>
            </a:r>
            <a:r>
              <a:rPr lang="en-US" sz="2800" dirty="0" smtClean="0"/>
              <a:t> </a:t>
            </a:r>
            <a:br>
              <a:rPr lang="en-US" sz="2800" dirty="0" smtClean="0"/>
            </a:br>
            <a:r>
              <a:rPr lang="fa-IR" sz="2800" dirty="0" smtClean="0"/>
              <a:t>برای </a:t>
            </a:r>
            <a:r>
              <a:rPr lang="en-US" sz="2800" dirty="0"/>
              <a:t>CIN 1</a:t>
            </a:r>
            <a:r>
              <a:rPr lang="fa-IR" sz="2800" dirty="0"/>
              <a:t> که 24 ماه یا بیشتر ادامه یابد ، ممکن است به بیمار با معاینه کولپوسکوپیک مناسب ، نظارت مداوم یا تخریب منطقه تحول با برداشتن یا برداشتن ادامه داده شود.</a:t>
            </a:r>
            <a:r>
              <a:rPr lang="en-US" sz="2800" dirty="0"/>
              <a:t/>
            </a:r>
            <a:br>
              <a:rPr lang="en-US" sz="2800" dirty="0"/>
            </a:br>
            <a:endParaRPr lang="fa-I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962674"/>
          </a:xfrm>
        </p:spPr>
        <p:txBody>
          <a:bodyPr>
            <a:normAutofit/>
          </a:bodyPr>
          <a:lstStyle/>
          <a:p>
            <a:pPr rtl="1"/>
            <a:r>
              <a:rPr lang="en-US" sz="2800" dirty="0" smtClean="0"/>
              <a:t>CIN </a:t>
            </a:r>
            <a:r>
              <a:rPr lang="en-US" sz="2800" dirty="0"/>
              <a:t>2</a:t>
            </a:r>
            <a:r>
              <a:rPr lang="fa-IR" sz="2800" dirty="0"/>
              <a:t> و </a:t>
            </a:r>
            <a:r>
              <a:rPr lang="en-US" sz="2800" dirty="0"/>
              <a:t>CIN 3</a:t>
            </a:r>
            <a:br>
              <a:rPr lang="en-US" sz="2800" dirty="0"/>
            </a:br>
            <a:r>
              <a:rPr lang="fa-IR" sz="2800" dirty="0" smtClean="0"/>
              <a:t/>
            </a:r>
            <a:br>
              <a:rPr lang="fa-IR" sz="2800" dirty="0" smtClean="0"/>
            </a:br>
            <a:r>
              <a:rPr lang="fa-IR" sz="2800" dirty="0" smtClean="0"/>
              <a:t>زنان </a:t>
            </a:r>
            <a:r>
              <a:rPr lang="fa-IR" sz="2800" dirty="0"/>
              <a:t>25 ساله و بالاتر ، با كولپوسكوپي كافي و مستندات بافت شناسي </a:t>
            </a:r>
            <a:r>
              <a:rPr lang="en-US" sz="2800" dirty="0"/>
              <a:t>CIN 2</a:t>
            </a:r>
            <a:r>
              <a:rPr lang="fa-IR" sz="2800" dirty="0"/>
              <a:t> و </a:t>
            </a:r>
            <a:r>
              <a:rPr lang="en-US" sz="2800" dirty="0"/>
              <a:t>CIN3</a:t>
            </a:r>
            <a:r>
              <a:rPr lang="fa-IR" sz="2800" dirty="0"/>
              <a:t> نياز به تخريب يا برداشتن ناحيه تحول </a:t>
            </a:r>
            <a:r>
              <a:rPr lang="fa-IR" sz="2800" dirty="0" smtClean="0"/>
              <a:t>دارند</a:t>
            </a:r>
            <a:r>
              <a:rPr lang="en-US" sz="2800" dirty="0" smtClean="0"/>
              <a:t>.</a:t>
            </a:r>
            <a:r>
              <a:rPr lang="en-US" sz="2800" dirty="0"/>
              <a:t/>
            </a:r>
            <a:br>
              <a:rPr lang="en-US" sz="2800" dirty="0"/>
            </a:br>
            <a:r>
              <a:rPr lang="fa-IR" sz="2800" dirty="0"/>
              <a:t> </a:t>
            </a:r>
            <a:r>
              <a:rPr lang="en-US" sz="2800" dirty="0"/>
              <a:t/>
            </a:r>
            <a:br>
              <a:rPr lang="en-US" sz="2800" dirty="0"/>
            </a:br>
            <a:r>
              <a:rPr lang="fa-IR" sz="2800" dirty="0"/>
              <a:t>در مواردی که کولپوسکوپی ناکافی است ، </a:t>
            </a:r>
            <a:r>
              <a:rPr lang="en-US" sz="2800" dirty="0"/>
              <a:t>CIN </a:t>
            </a:r>
            <a:r>
              <a:rPr lang="en-US" sz="2800" dirty="0" smtClean="0"/>
              <a:t>2</a:t>
            </a:r>
            <a:r>
              <a:rPr lang="fa-IR" sz="2800" dirty="0" smtClean="0"/>
              <a:t> یا </a:t>
            </a:r>
            <a:r>
              <a:rPr lang="en-US" sz="2800" dirty="0" smtClean="0"/>
              <a:t>CIN 3 </a:t>
            </a:r>
            <a:r>
              <a:rPr lang="fa-IR" sz="2800" dirty="0" smtClean="0"/>
              <a:t>عود </a:t>
            </a:r>
            <a:r>
              <a:rPr lang="fa-IR" sz="2800" dirty="0"/>
              <a:t>می کند ، یا نمونه برداری از اندوسروتیکال مثبت نباید از فرسایش استفاده شود. قبل از بازگشت بیمار به غربالگری معمول با سن مناسب ، نظارت با آزمایش همزمان در 12 و 24 ماهگی ضروری </a:t>
            </a:r>
            <a:r>
              <a:rPr lang="fa-IR" sz="2800" dirty="0" smtClean="0"/>
              <a:t>است</a:t>
            </a:r>
            <a:r>
              <a:rPr lang="en-US" sz="2800" dirty="0" smtClean="0"/>
              <a:t>.</a:t>
            </a:r>
            <a:r>
              <a:rPr lang="en-US" sz="2800" dirty="0"/>
              <a:t/>
            </a:r>
            <a:br>
              <a:rPr lang="en-US" sz="2800" dirty="0"/>
            </a:br>
            <a:endParaRPr lang="fa-I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46650"/>
          </a:xfrm>
        </p:spPr>
        <p:txBody>
          <a:bodyPr>
            <a:normAutofit/>
          </a:bodyPr>
          <a:lstStyle/>
          <a:p>
            <a:pPr algn="r"/>
            <a:r>
              <a:rPr lang="fa-IR" sz="3200" dirty="0" smtClean="0"/>
              <a:t>                                  استثناها</a:t>
            </a:r>
            <a:r>
              <a:rPr lang="en-US" sz="3200" dirty="0"/>
              <a:t/>
            </a:r>
            <a:br>
              <a:rPr lang="en-US" sz="3200" dirty="0"/>
            </a:br>
            <a:r>
              <a:rPr lang="fa-IR" sz="3200" dirty="0"/>
              <a:t> </a:t>
            </a:r>
            <a:r>
              <a:rPr lang="en-US" sz="3200" dirty="0"/>
              <a:t/>
            </a:r>
            <a:br>
              <a:rPr lang="en-US" sz="3200" dirty="0"/>
            </a:br>
            <a:r>
              <a:rPr lang="fa-IR" sz="3200" dirty="0"/>
              <a:t>اولین مورد در میان زنان باردار است که در صورت عدم وجود بیماری تهاجمی ، با سیتولوژی و کولپوسکوپی دنبال می شوند ، تا زمان ارزیابی مجدد در 6 هفته پس از زایمان. علاوه بر این ، به رسمیت شناختن خطر کوچک اما واقعی برای تولد زودرس ، در زنان جوان کمتر از 25 سال با </a:t>
            </a:r>
            <a:r>
              <a:rPr lang="en-US" sz="3200" dirty="0"/>
              <a:t>CIN 2-3</a:t>
            </a:r>
            <a:r>
              <a:rPr lang="fa-IR" sz="3200" dirty="0"/>
              <a:t> ، یک برنامه مشاهده فشرده با کولپوسکوپی و سیتولوژی در 6 و 12 ماه انجام می شود ، و در صورت طبیعی ، به دنبال یک آزمایش دیگر در یک سال دیگر</a:t>
            </a:r>
            <a:r>
              <a:rPr lang="en-US" sz="3200" dirty="0"/>
              <a:t/>
            </a:r>
            <a:br>
              <a:rPr lang="en-US" sz="3200" dirty="0"/>
            </a:br>
            <a:endParaRPr lang="fa-IR"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Refrence</a:t>
            </a:r>
            <a:endParaRPr lang="en-US" dirty="0"/>
          </a:p>
        </p:txBody>
      </p:sp>
      <p:sp>
        <p:nvSpPr>
          <p:cNvPr id="3" name="Content Placeholder 2"/>
          <p:cNvSpPr>
            <a:spLocks noGrp="1"/>
          </p:cNvSpPr>
          <p:nvPr>
            <p:ph idx="1"/>
          </p:nvPr>
        </p:nvSpPr>
        <p:spPr/>
        <p:txBody>
          <a:bodyPr/>
          <a:lstStyle/>
          <a:p>
            <a:pPr marL="0" indent="0">
              <a:buNone/>
            </a:pPr>
            <a:r>
              <a:rPr lang="en-US" dirty="0"/>
              <a:t> </a:t>
            </a:r>
            <a:r>
              <a:rPr lang="en-US" b="1" i="1" dirty="0" err="1"/>
              <a:t>Berek</a:t>
            </a:r>
            <a:r>
              <a:rPr lang="en-US" b="1" i="1" dirty="0"/>
              <a:t> and Novak's </a:t>
            </a:r>
            <a:r>
              <a:rPr lang="en-US" b="1" i="1" dirty="0" smtClean="0"/>
              <a:t>Gynecology(16</a:t>
            </a:r>
            <a:r>
              <a:rPr lang="en-US" b="1" i="1" baseline="30000" dirty="0" smtClean="0"/>
              <a:t>th</a:t>
            </a:r>
            <a:r>
              <a:rPr lang="en-US" b="1" i="1" dirty="0" smtClean="0"/>
              <a:t> edition)</a:t>
            </a:r>
            <a:endParaRPr lang="fa-IR" dirty="0" smtClean="0"/>
          </a:p>
          <a:p>
            <a:pPr marL="0" indent="0">
              <a:buNone/>
            </a:pPr>
            <a:r>
              <a:rPr lang="en-US" dirty="0" smtClean="0"/>
              <a:t>Chapter </a:t>
            </a:r>
            <a:r>
              <a:rPr lang="en-US" dirty="0"/>
              <a:t>16</a:t>
            </a:r>
          </a:p>
          <a:p>
            <a:pPr marL="0" indent="0">
              <a:buNone/>
            </a:pPr>
            <a:r>
              <a:rPr lang="en-US" b="1" dirty="0"/>
              <a:t>Intraepithelial Disease of the Cervix, Vagina, and Vulva</a:t>
            </a:r>
          </a:p>
          <a:p>
            <a:pPr marL="0" indent="0">
              <a:buNone/>
            </a:pPr>
            <a:endParaRPr lang="en-US" dirty="0"/>
          </a:p>
        </p:txBody>
      </p:sp>
    </p:spTree>
    <p:extLst>
      <p:ext uri="{BB962C8B-B14F-4D97-AF65-F5344CB8AC3E}">
        <p14:creationId xmlns:p14="http://schemas.microsoft.com/office/powerpoint/2010/main" val="798133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68" y="548680"/>
            <a:ext cx="7762061" cy="584775"/>
          </a:xfrm>
          <a:prstGeom prst="rect">
            <a:avLst/>
          </a:prstGeom>
        </p:spPr>
        <p:txBody>
          <a:bodyPr wrap="none">
            <a:spAutoFit/>
          </a:bodyPr>
          <a:lstStyle/>
          <a:p>
            <a:r>
              <a:rPr lang="fa-IR" sz="3200" dirty="0" smtClean="0">
                <a:cs typeface="+mj-cs"/>
              </a:rPr>
              <a:t>تعریف میانگین خطر متوسط در برابر سرطان دهانه رحم </a:t>
            </a:r>
          </a:p>
        </p:txBody>
      </p:sp>
      <p:sp>
        <p:nvSpPr>
          <p:cNvPr id="3" name="Rectangle 2"/>
          <p:cNvSpPr/>
          <p:nvPr/>
        </p:nvSpPr>
        <p:spPr>
          <a:xfrm>
            <a:off x="467544" y="1700808"/>
            <a:ext cx="8136903" cy="3785652"/>
          </a:xfrm>
          <a:prstGeom prst="rect">
            <a:avLst/>
          </a:prstGeom>
        </p:spPr>
        <p:txBody>
          <a:bodyPr wrap="square">
            <a:spAutoFit/>
          </a:bodyPr>
          <a:lstStyle/>
          <a:p>
            <a:pPr marL="285750" indent="-285750" algn="r" rtl="1">
              <a:buFont typeface="Wingdings" pitchFamily="2" charset="2"/>
              <a:buChar char="Ø"/>
            </a:pPr>
            <a:r>
              <a:rPr lang="fa-IR" sz="2400" dirty="0" smtClean="0"/>
              <a:t>خطر متوسط - توصیه های غربالگری برای بیمارانی که به طور متوسط در معرض خطر سرطان دهانه رحم هستند ، در مورد بیماران دارای دهانه رحم که تمام موارد زیر را دارند اعمال می شود:</a:t>
            </a:r>
          </a:p>
          <a:p>
            <a:pPr algn="r" rtl="1"/>
            <a:endParaRPr lang="fa-IR" sz="2400" dirty="0" smtClean="0"/>
          </a:p>
          <a:p>
            <a:pPr marL="285750" indent="-285750" algn="r" rtl="1">
              <a:buFont typeface="Wingdings" pitchFamily="2" charset="2"/>
              <a:buChar char="Ø"/>
            </a:pPr>
            <a:r>
              <a:rPr lang="fa-IR" sz="2400" dirty="0" smtClean="0"/>
              <a:t>بدون علامت (به عنوان مثال ، هیچ علائم و نشانه ای از بیماری دهانه رحم وجود ندارد) ؛ بیماران علامت دار در جای دیگری مورد بحث قرار گرفته اند (به "بیماران علامتی" در زیر مراجعه کنید)</a:t>
            </a:r>
          </a:p>
          <a:p>
            <a:pPr marL="285750" indent="-285750" algn="r" rtl="1">
              <a:buFont typeface="Wingdings" pitchFamily="2" charset="2"/>
              <a:buChar char="Ø"/>
            </a:pPr>
            <a:endParaRPr lang="fa-IR" sz="2400" dirty="0"/>
          </a:p>
          <a:p>
            <a:pPr marL="285750" indent="-285750" algn="r" rtl="1">
              <a:buFont typeface="Wingdings" pitchFamily="2" charset="2"/>
              <a:buChar char="Ø"/>
            </a:pPr>
            <a:r>
              <a:rPr lang="fa-IR" sz="2400" dirty="0" smtClean="0"/>
              <a:t>بی کفایتی</a:t>
            </a:r>
          </a:p>
          <a:p>
            <a:pPr algn="r" rtl="1"/>
            <a:endParaRPr lang="fa-IR" sz="2400" dirty="0" smtClean="0"/>
          </a:p>
        </p:txBody>
      </p:sp>
    </p:spTree>
    <p:extLst>
      <p:ext uri="{BB962C8B-B14F-4D97-AF65-F5344CB8AC3E}">
        <p14:creationId xmlns:p14="http://schemas.microsoft.com/office/powerpoint/2010/main" val="325546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80920" cy="4464496"/>
          </a:xfrm>
        </p:spPr>
        <p:txBody>
          <a:bodyPr>
            <a:normAutofit fontScale="90000"/>
          </a:bodyPr>
          <a:lstStyle/>
          <a:p>
            <a:pPr rtl="1"/>
            <a:r>
              <a:rPr lang="fa-IR" sz="2800" dirty="0" smtClean="0"/>
              <a:t/>
            </a:r>
            <a:br>
              <a:rPr lang="fa-IR" sz="2800" dirty="0" smtClean="0"/>
            </a:br>
            <a:r>
              <a:rPr lang="fa-IR" sz="2800" dirty="0"/>
              <a:t/>
            </a:r>
            <a:br>
              <a:rPr lang="fa-IR" sz="2800" dirty="0"/>
            </a:br>
            <a:r>
              <a:rPr lang="fa-IR" sz="2800" dirty="0" smtClean="0"/>
              <a:t> </a:t>
            </a:r>
            <a:br>
              <a:rPr lang="fa-IR" sz="2800" dirty="0" smtClean="0"/>
            </a:br>
            <a:r>
              <a:rPr lang="fa-IR" sz="2800" dirty="0" smtClean="0"/>
              <a:t/>
            </a:r>
            <a:br>
              <a:rPr lang="fa-IR" sz="2800" dirty="0" smtClean="0"/>
            </a:br>
            <a:r>
              <a:rPr lang="fa-IR" sz="2800" dirty="0"/>
              <a:t/>
            </a:r>
            <a:br>
              <a:rPr lang="fa-IR" sz="2800" dirty="0"/>
            </a:br>
            <a:r>
              <a:rPr lang="en-US" sz="2800" dirty="0" smtClean="0"/>
              <a:t/>
            </a:r>
            <a:br>
              <a:rPr lang="en-US" sz="2800" dirty="0" smtClean="0"/>
            </a:br>
            <a:r>
              <a:rPr lang="en-US" sz="2800" dirty="0"/>
              <a:t/>
            </a:r>
            <a:br>
              <a:rPr lang="en-US" sz="2800" dirty="0"/>
            </a:br>
            <a:r>
              <a:rPr lang="fa-IR" sz="2800" dirty="0"/>
              <a:t>معیارهای تشخیص نئوپلازی داخل اپیتلیال</a:t>
            </a:r>
            <a:r>
              <a:rPr lang="en-US" sz="2800" dirty="0" smtClean="0"/>
              <a:t/>
            </a:r>
            <a:br>
              <a:rPr lang="en-US" sz="2800" dirty="0" smtClean="0"/>
            </a:br>
            <a:r>
              <a:rPr lang="en-US" sz="2800" dirty="0" smtClean="0"/>
              <a:t/>
            </a:r>
            <a:br>
              <a:rPr lang="en-US" sz="2800" dirty="0" smtClean="0"/>
            </a:br>
            <a:r>
              <a:rPr lang="fa-IR" sz="2800" dirty="0" smtClean="0"/>
              <a:t>مفهوم </a:t>
            </a:r>
            <a:r>
              <a:rPr lang="fa-IR" sz="2800" dirty="0"/>
              <a:t>نئوپلازی داخل اپیتلیال دهانه رحم (</a:t>
            </a:r>
            <a:r>
              <a:rPr lang="en-US" sz="2800" dirty="0"/>
              <a:t>CIN</a:t>
            </a:r>
            <a:r>
              <a:rPr lang="fa-IR" sz="2800" dirty="0"/>
              <a:t>) در سال 1968 مطرح شد ، زمانی که ریچارت پیشنهاد کرد که دیسپلازی ها پتانسیل پیشرفت دارند. </a:t>
            </a:r>
            <a:r>
              <a:rPr lang="en-US" sz="2800" dirty="0"/>
              <a:t/>
            </a:r>
            <a:br>
              <a:rPr lang="en-US" sz="2800" dirty="0"/>
            </a:br>
            <a:r>
              <a:rPr lang="en-US" sz="2800" dirty="0"/>
              <a:t/>
            </a:r>
            <a:br>
              <a:rPr lang="en-US" sz="2800" dirty="0"/>
            </a:br>
            <a:r>
              <a:rPr lang="fa-IR" sz="2800" dirty="0" smtClean="0"/>
              <a:t>معیارهای تشخیص نئوپلازی داخل اپیتلیال ممکن است با توجه به آسیب شناس متفاوت باشد ، اما ویژگی های قابل توجه عدم بلوغ سلولی ، بی نظمی سلولی ، ناهنجاری هسته ای و افزایش فعالیت میتوزیک است. </a:t>
            </a:r>
            <a:br>
              <a:rPr lang="fa-IR" sz="2800" dirty="0" smtClean="0"/>
            </a:br>
            <a:r>
              <a:rPr lang="fa-IR" sz="2800" dirty="0"/>
              <a:t/>
            </a:r>
            <a:br>
              <a:rPr lang="fa-IR" sz="2800" dirty="0"/>
            </a:br>
            <a:r>
              <a:rPr lang="fa-IR" sz="2800" dirty="0" smtClean="0"/>
              <a:t>اگر وجود میتوز و سلولهای نابالغ محدود به یک سوم تحتانی اپیتلیوم باشد ، ضایعه معمولاً به عنوان </a:t>
            </a:r>
            <a:r>
              <a:rPr lang="en-US" sz="2800" dirty="0" smtClean="0"/>
              <a:t>CIN 1</a:t>
            </a:r>
            <a:r>
              <a:rPr lang="fa-IR" sz="2800" dirty="0" smtClean="0"/>
              <a:t> تعیین می شود. درگیری یک سوم میانی و فوقانی به ترتیب با </a:t>
            </a:r>
            <a:r>
              <a:rPr lang="en-US" sz="2800" dirty="0" smtClean="0"/>
              <a:t>CIN 2</a:t>
            </a:r>
            <a:r>
              <a:rPr lang="fa-IR" sz="2800" dirty="0" smtClean="0"/>
              <a:t> و </a:t>
            </a:r>
            <a:r>
              <a:rPr lang="en-US" sz="2800" dirty="0" smtClean="0"/>
              <a:t>CIN 3</a:t>
            </a:r>
            <a:r>
              <a:rPr lang="fa-IR" sz="2800" dirty="0" smtClean="0"/>
              <a:t> تشخیص داده می شود. </a:t>
            </a:r>
            <a:endParaRPr lang="fa-I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980728"/>
            <a:ext cx="7560840" cy="5262979"/>
          </a:xfrm>
          <a:prstGeom prst="rect">
            <a:avLst/>
          </a:prstGeom>
        </p:spPr>
        <p:txBody>
          <a:bodyPr wrap="square">
            <a:spAutoFit/>
          </a:bodyPr>
          <a:lstStyle/>
          <a:p>
            <a:pPr marL="285750" indent="-285750">
              <a:buFont typeface="Wingdings" pitchFamily="2" charset="2"/>
              <a:buChar char="Ø"/>
            </a:pPr>
            <a:r>
              <a:rPr lang="fa-IR" sz="2400" dirty="0"/>
              <a:t>در گذشته تمام غربالگریهای سرطان دهانه رحم  نتیجه طبیعی داشته است. تنها شرایطی که بیماران در معرض خطر کافی برای بازگشت به غربالگری معمول مبتنی بر سن هستند ، موارد زیر است:</a:t>
            </a:r>
            <a:endParaRPr lang="en-US" sz="2400" dirty="0"/>
          </a:p>
          <a:p>
            <a:pPr marL="285750" indent="-285750">
              <a:buFont typeface="Wingdings" pitchFamily="2" charset="2"/>
              <a:buChar char="Ø"/>
            </a:pPr>
            <a:endParaRPr lang="fa-IR" sz="2400" dirty="0"/>
          </a:p>
          <a:p>
            <a:pPr marL="342900" indent="-342900">
              <a:buFont typeface="+mj-lt"/>
              <a:buAutoNum type="arabicPeriod"/>
            </a:pPr>
            <a:r>
              <a:rPr lang="fa-IR" sz="2400" dirty="0"/>
              <a:t>بیماران کمتر از 25 سال با ویروس پاپیلومای انسانی</a:t>
            </a:r>
            <a:r>
              <a:rPr lang="en-US" sz="2400" dirty="0"/>
              <a:t>HPV </a:t>
            </a:r>
            <a:r>
              <a:rPr lang="fa-IR" sz="2400" dirty="0"/>
              <a:t>سلولهای سنگفرشی غیرمعمول منفی از اهمیت نامشخص (</a:t>
            </a:r>
            <a:r>
              <a:rPr lang="en-US" sz="2400" dirty="0"/>
              <a:t>ASC-US</a:t>
            </a:r>
            <a:r>
              <a:rPr lang="fa-IR" sz="2400" dirty="0"/>
              <a:t>)</a:t>
            </a:r>
          </a:p>
          <a:p>
            <a:pPr marL="342900" indent="-342900">
              <a:buFont typeface="+mj-lt"/>
              <a:buAutoNum type="arabicPeriod"/>
            </a:pPr>
            <a:r>
              <a:rPr lang="fa-IR" sz="2400" dirty="0"/>
              <a:t>بیماران کمتر از 25 سال با ضایعات داخل اپیتلیالی سنگفرشی درجه پایین (LSIL) یا HPV-مثبت ASC-US و به دنبال آن دو نتیجه سیتولوژی منفی متوالی</a:t>
            </a:r>
          </a:p>
          <a:p>
            <a:pPr marL="342900" indent="-342900">
              <a:buFont typeface="+mj-lt"/>
              <a:buAutoNum type="arabicPeriod"/>
            </a:pPr>
            <a:r>
              <a:rPr lang="fa-IR" sz="2400" dirty="0"/>
              <a:t>بیماران بالای 25 سال مبتلا به </a:t>
            </a:r>
            <a:r>
              <a:rPr lang="en-US" sz="2400" dirty="0"/>
              <a:t>LSIL ، HPV </a:t>
            </a:r>
            <a:r>
              <a:rPr lang="fa-IR" sz="2400" dirty="0"/>
              <a:t>مثبت </a:t>
            </a:r>
            <a:r>
              <a:rPr lang="en-US" sz="2400" dirty="0"/>
              <a:t>ASC-US </a:t>
            </a:r>
            <a:r>
              <a:rPr lang="fa-IR" sz="2400" dirty="0"/>
              <a:t>یا </a:t>
            </a:r>
            <a:r>
              <a:rPr lang="en-US" sz="2400" dirty="0"/>
              <a:t>HPV </a:t>
            </a:r>
            <a:r>
              <a:rPr lang="fa-IR" sz="2400" dirty="0"/>
              <a:t>مثبت اما منفی برای ضایعه داخل اپیتلیال یا بدخیمی </a:t>
            </a:r>
            <a:r>
              <a:rPr lang="en-US" sz="2400" dirty="0"/>
              <a:t>NILM ، </a:t>
            </a:r>
            <a:r>
              <a:rPr lang="fa-IR" sz="2400" dirty="0"/>
              <a:t>به دنبال آن کولپوسکوپی که در آن </a:t>
            </a:r>
            <a:r>
              <a:rPr lang="en-US" sz="2400" dirty="0"/>
              <a:t>CIN 2 </a:t>
            </a:r>
            <a:r>
              <a:rPr lang="fa-IR" sz="2400" dirty="0"/>
              <a:t>یا بدتر یافت نشد ، و به دنبال سه  نتیجه منفی متوالی آزمایش </a:t>
            </a:r>
            <a:r>
              <a:rPr lang="en-US" sz="2400" dirty="0"/>
              <a:t>CO-TEST</a:t>
            </a:r>
            <a:endParaRPr lang="fa-IR" sz="2400" dirty="0"/>
          </a:p>
          <a:p>
            <a:pPr marL="285750" indent="-285750">
              <a:buFont typeface="Wingdings" pitchFamily="2" charset="2"/>
              <a:buChar char="Ø"/>
            </a:pPr>
            <a:endParaRPr lang="en-US" sz="2400" dirty="0"/>
          </a:p>
        </p:txBody>
      </p:sp>
    </p:spTree>
    <p:extLst>
      <p:ext uri="{BB962C8B-B14F-4D97-AF65-F5344CB8AC3E}">
        <p14:creationId xmlns:p14="http://schemas.microsoft.com/office/powerpoint/2010/main" val="291442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4553" r="-32" b="14018"/>
          <a:stretch/>
        </p:blipFill>
        <p:spPr>
          <a:xfrm>
            <a:off x="83280" y="1240971"/>
            <a:ext cx="9004915" cy="4820196"/>
          </a:xfrm>
          <a:prstGeom prst="rect">
            <a:avLst/>
          </a:prstGeom>
        </p:spPr>
      </p:pic>
    </p:spTree>
    <p:extLst>
      <p:ext uri="{BB962C8B-B14F-4D97-AF65-F5344CB8AC3E}">
        <p14:creationId xmlns:p14="http://schemas.microsoft.com/office/powerpoint/2010/main" val="4227466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a:t>پرخطر - توصیه های غربالگری برای بیمارانی که در معرض خطر بالای سرطان دهانه رحم هستند ، در مورد بیماران با سابقه </a:t>
            </a:r>
            <a:r>
              <a:rPr lang="en-US" dirty="0"/>
              <a:t>HIV ، </a:t>
            </a:r>
            <a:r>
              <a:rPr lang="fa-IR" dirty="0"/>
              <a:t>سرکوب سیستم ایمنی </a:t>
            </a:r>
            <a:r>
              <a:rPr lang="fa-IR" dirty="0" smtClean="0"/>
              <a:t>یا کسانی که در زندگی داخل رحمی در </a:t>
            </a:r>
            <a:r>
              <a:rPr lang="fa-IR" dirty="0"/>
              <a:t>معرض دی اتیل استیل </a:t>
            </a:r>
            <a:r>
              <a:rPr lang="fa-IR" dirty="0" smtClean="0"/>
              <a:t>بسترول</a:t>
            </a:r>
            <a:r>
              <a:rPr lang="en-US" dirty="0" smtClean="0"/>
              <a:t>(DES)</a:t>
            </a:r>
            <a:r>
              <a:rPr lang="fa-IR" dirty="0"/>
              <a:t> </a:t>
            </a:r>
            <a:r>
              <a:rPr lang="fa-IR" dirty="0" smtClean="0"/>
              <a:t>قرار گرفته اند. </a:t>
            </a:r>
            <a:r>
              <a:rPr lang="fa-IR" dirty="0"/>
              <a:t>این بیماران ممکن است نیاز به آزمایش مکرر داشته باشند و در زیر به تفصیل شرح داده شده است.</a:t>
            </a:r>
            <a:endParaRPr lang="en-US" dirty="0"/>
          </a:p>
        </p:txBody>
      </p:sp>
    </p:spTree>
    <p:extLst>
      <p:ext uri="{BB962C8B-B14F-4D97-AF65-F5344CB8AC3E}">
        <p14:creationId xmlns:p14="http://schemas.microsoft.com/office/powerpoint/2010/main" val="291403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غربالگری در بیماران با خطر متوسط</a:t>
            </a:r>
            <a:endParaRPr lang="en-US" dirty="0"/>
          </a:p>
        </p:txBody>
      </p:sp>
      <p:sp>
        <p:nvSpPr>
          <p:cNvPr id="3" name="Content Placeholder 2"/>
          <p:cNvSpPr>
            <a:spLocks noGrp="1"/>
          </p:cNvSpPr>
          <p:nvPr>
            <p:ph idx="1"/>
          </p:nvPr>
        </p:nvSpPr>
        <p:spPr>
          <a:xfrm>
            <a:off x="1176864" y="2490135"/>
            <a:ext cx="7283567" cy="3315129"/>
          </a:xfrm>
        </p:spPr>
        <p:txBody>
          <a:bodyPr>
            <a:noAutofit/>
          </a:bodyPr>
          <a:lstStyle/>
          <a:p>
            <a:pPr algn="r" rtl="1"/>
            <a:r>
              <a:rPr lang="fa-IR" b="1" dirty="0" smtClean="0"/>
              <a:t>سن کمتر </a:t>
            </a:r>
            <a:r>
              <a:rPr lang="fa-IR" b="1" dirty="0"/>
              <a:t>از 21 سال- </a:t>
            </a:r>
            <a:r>
              <a:rPr lang="fa-IR" dirty="0"/>
              <a:t>بدون در نظر گرفتن سن شروع فعالیت جنسی، غربالگری سرطان سرویکس در زنان بدون علامت، بیماران کم توان </a:t>
            </a:r>
            <a:r>
              <a:rPr lang="fa-IR" dirty="0" smtClean="0"/>
              <a:t>ایمنی توصیه نمی شود.</a:t>
            </a:r>
          </a:p>
          <a:p>
            <a:pPr algn="r" rtl="1"/>
            <a:r>
              <a:rPr lang="fa-IR" b="1" dirty="0"/>
              <a:t>سن 21 تا 29 سالگی </a:t>
            </a:r>
            <a:r>
              <a:rPr lang="fa-IR" dirty="0"/>
              <a:t>- در عمل ، هر سه سال یکبار غربالگری سرطان دهانه رحم را با سیتولوژی دهانه </a:t>
            </a:r>
            <a:r>
              <a:rPr lang="fa-IR" dirty="0" smtClean="0"/>
              <a:t>رحم از سن 21 سالگی آغاز </a:t>
            </a:r>
            <a:r>
              <a:rPr lang="fa-IR" dirty="0"/>
              <a:t>می کنیم. روش ما با دستورالعمل های خدمات ویژه پیشگیری 2018 ایالات متحده (</a:t>
            </a:r>
            <a:r>
              <a:rPr lang="en-US" dirty="0"/>
              <a:t>USPSTF) </a:t>
            </a:r>
            <a:r>
              <a:rPr lang="fa-IR" dirty="0"/>
              <a:t>مطابقت </a:t>
            </a:r>
            <a:r>
              <a:rPr lang="fa-IR" dirty="0" smtClean="0"/>
              <a:t>دارد.</a:t>
            </a:r>
          </a:p>
          <a:p>
            <a:pPr algn="r" rtl="1"/>
            <a:r>
              <a:rPr lang="fa-IR" dirty="0" smtClean="0"/>
              <a:t>.</a:t>
            </a:r>
          </a:p>
          <a:p>
            <a:pPr marL="0" indent="0" algn="r" rtl="1">
              <a:buNone/>
            </a:pPr>
            <a:endParaRPr lang="en-US" dirty="0"/>
          </a:p>
        </p:txBody>
      </p:sp>
    </p:spTree>
    <p:extLst>
      <p:ext uri="{BB962C8B-B14F-4D97-AF65-F5344CB8AC3E}">
        <p14:creationId xmlns:p14="http://schemas.microsoft.com/office/powerpoint/2010/main" val="2810243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r" rtl="1"/>
            <a:r>
              <a:rPr lang="fa-IR" b="1" dirty="0"/>
              <a:t>سن 30 تا 65 سالگی </a:t>
            </a:r>
            <a:r>
              <a:rPr lang="fa-IR" dirty="0"/>
              <a:t>- ما توصیه می کنیم غربالگری سرطان دهانه رحم را در تمام بیماران بدون علامت و بیماران کم توان ایمنی بین سن 30 تا 65 سال ادامه دهید.</a:t>
            </a:r>
          </a:p>
          <a:p>
            <a:pPr algn="r" rtl="1"/>
            <a:r>
              <a:rPr lang="fa-IR" dirty="0"/>
              <a:t>هر یک از استراتژی های زیر در این جمعیت بیمار قابل قبول است:</a:t>
            </a:r>
          </a:p>
          <a:p>
            <a:pPr algn="r" rtl="1"/>
            <a:r>
              <a:rPr lang="fa-IR" dirty="0"/>
              <a:t>آزمایش اولیه</a:t>
            </a:r>
            <a:r>
              <a:rPr lang="en-US" dirty="0"/>
              <a:t>) HPV </a:t>
            </a:r>
            <a:r>
              <a:rPr lang="fa-IR" dirty="0"/>
              <a:t>با آزمایش تأیید شده توسط FDA) هر پنج سال یک بار.</a:t>
            </a:r>
          </a:p>
          <a:p>
            <a:pPr algn="r" rtl="1"/>
            <a:r>
              <a:rPr lang="fa-IR" dirty="0"/>
              <a:t>آزمایش </a:t>
            </a:r>
            <a:r>
              <a:rPr lang="en-US" dirty="0"/>
              <a:t>CO-TEST</a:t>
            </a:r>
            <a:r>
              <a:rPr lang="fa-IR" dirty="0"/>
              <a:t> </a:t>
            </a:r>
            <a:r>
              <a:rPr lang="en-US" dirty="0"/>
              <a:t>)</a:t>
            </a:r>
            <a:r>
              <a:rPr lang="fa-IR" dirty="0"/>
              <a:t>تست </a:t>
            </a:r>
            <a:r>
              <a:rPr lang="en-US" dirty="0"/>
              <a:t>Pap </a:t>
            </a:r>
            <a:r>
              <a:rPr lang="fa-IR" dirty="0"/>
              <a:t>و </a:t>
            </a:r>
            <a:r>
              <a:rPr lang="en-US" dirty="0"/>
              <a:t>(HPV </a:t>
            </a:r>
            <a:r>
              <a:rPr lang="fa-IR" dirty="0"/>
              <a:t>هر پنج سال</a:t>
            </a:r>
            <a:r>
              <a:rPr lang="en-US" dirty="0"/>
              <a:t>.</a:t>
            </a:r>
          </a:p>
          <a:p>
            <a:pPr algn="r" rtl="1"/>
            <a:r>
              <a:rPr lang="fa-IR" dirty="0"/>
              <a:t>تست پاپ اسمیر هر سه سال به تنهایی</a:t>
            </a:r>
            <a:endParaRPr lang="en-US" dirty="0"/>
          </a:p>
        </p:txBody>
      </p:sp>
    </p:spTree>
    <p:extLst>
      <p:ext uri="{BB962C8B-B14F-4D97-AF65-F5344CB8AC3E}">
        <p14:creationId xmlns:p14="http://schemas.microsoft.com/office/powerpoint/2010/main" val="1800950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7560839" cy="5187337"/>
          </a:xfrm>
        </p:spPr>
        <p:txBody>
          <a:bodyPr>
            <a:noAutofit/>
          </a:bodyPr>
          <a:lstStyle/>
          <a:p>
            <a:pPr algn="r" rtl="1"/>
            <a:r>
              <a:rPr lang="fa-IR" b="1" dirty="0"/>
              <a:t>سن&gt; 65 </a:t>
            </a:r>
            <a:r>
              <a:rPr lang="fa-IR" b="1" dirty="0" smtClean="0"/>
              <a:t>سال</a:t>
            </a:r>
          </a:p>
          <a:p>
            <a:pPr algn="r" rtl="1"/>
            <a:r>
              <a:rPr lang="fa-IR" dirty="0" smtClean="0"/>
              <a:t>در صورت نرمال بودن آخرین غربالگری و سایر غربالگری ها، با رعایت هر دو معیار زیر غربالگری متوقف می شود:</a:t>
            </a:r>
          </a:p>
          <a:p>
            <a:pPr marL="457200" indent="-457200" algn="r" rtl="1">
              <a:buFont typeface="+mj-lt"/>
              <a:buAutoNum type="arabicPeriod"/>
            </a:pPr>
            <a:r>
              <a:rPr lang="fa-IR" dirty="0"/>
              <a:t>در 25 سال گذشته بدون سابقه نئوپلازی داخل اپیتلیال دهانه رحم (</a:t>
            </a:r>
            <a:r>
              <a:rPr lang="en-US" dirty="0"/>
              <a:t>CIN) </a:t>
            </a:r>
            <a:r>
              <a:rPr lang="fa-IR" dirty="0"/>
              <a:t>درجه 2</a:t>
            </a:r>
            <a:r>
              <a:rPr lang="fa-IR" dirty="0" smtClean="0"/>
              <a:t>+</a:t>
            </a:r>
          </a:p>
          <a:p>
            <a:pPr marL="457200" indent="-457200" algn="r" rtl="1">
              <a:buFont typeface="+mj-lt"/>
              <a:buAutoNum type="arabicPeriod"/>
            </a:pPr>
            <a:r>
              <a:rPr lang="fa-IR" dirty="0"/>
              <a:t>داشتن غربالگری </a:t>
            </a:r>
            <a:r>
              <a:rPr lang="fa-IR" dirty="0" smtClean="0"/>
              <a:t>قبلی </a:t>
            </a:r>
            <a:r>
              <a:rPr lang="fa-IR" dirty="0"/>
              <a:t>کافی ، همانطور </a:t>
            </a:r>
            <a:r>
              <a:rPr lang="fa-IR" dirty="0" smtClean="0"/>
              <a:t>که </a:t>
            </a:r>
            <a:r>
              <a:rPr lang="fa-IR" dirty="0"/>
              <a:t>تعریف شده </a:t>
            </a:r>
            <a:r>
              <a:rPr lang="fa-IR" dirty="0" smtClean="0"/>
              <a:t>است:</a:t>
            </a:r>
          </a:p>
          <a:p>
            <a:pPr algn="r" rtl="1">
              <a:buFont typeface="Wingdings" pitchFamily="2" charset="2"/>
              <a:buChar char="Ø"/>
            </a:pPr>
            <a:r>
              <a:rPr lang="fa-IR" dirty="0" smtClean="0"/>
              <a:t>دو </a:t>
            </a:r>
            <a:r>
              <a:rPr lang="fa-IR" dirty="0"/>
              <a:t>آزمایش اولیه منفی </a:t>
            </a:r>
            <a:r>
              <a:rPr lang="en-US" dirty="0"/>
              <a:t>HPV </a:t>
            </a:r>
            <a:r>
              <a:rPr lang="fa-IR" dirty="0"/>
              <a:t>در طی 10 سال گذشته ، با آخرین آزمایش در پنج سال گذشته. </a:t>
            </a:r>
            <a:r>
              <a:rPr lang="fa-IR" dirty="0" smtClean="0"/>
              <a:t>یا</a:t>
            </a:r>
          </a:p>
          <a:p>
            <a:pPr algn="r" rtl="1">
              <a:buFont typeface="Wingdings" pitchFamily="2" charset="2"/>
              <a:buChar char="Ø"/>
            </a:pPr>
            <a:r>
              <a:rPr lang="fa-IR" dirty="0"/>
              <a:t>طی 10 سال گذشته دو آزمایش منفی پی در پی </a:t>
            </a:r>
            <a:r>
              <a:rPr lang="en-US" dirty="0" smtClean="0"/>
              <a:t>)</a:t>
            </a:r>
            <a:r>
              <a:rPr lang="fa-IR" dirty="0" smtClean="0"/>
              <a:t>تست </a:t>
            </a:r>
            <a:r>
              <a:rPr lang="en-US" dirty="0"/>
              <a:t>Pap </a:t>
            </a:r>
            <a:r>
              <a:rPr lang="fa-IR" dirty="0"/>
              <a:t>و </a:t>
            </a:r>
            <a:r>
              <a:rPr lang="en-US" dirty="0" smtClean="0"/>
              <a:t>(HPV </a:t>
            </a:r>
            <a:r>
              <a:rPr lang="fa-IR" dirty="0"/>
              <a:t>با آخرین تست در پنج سال گذشته. </a:t>
            </a:r>
            <a:r>
              <a:rPr lang="fa-IR" dirty="0" smtClean="0"/>
              <a:t>یا</a:t>
            </a:r>
          </a:p>
          <a:p>
            <a:pPr algn="r" rtl="1">
              <a:buFont typeface="Wingdings" pitchFamily="2" charset="2"/>
              <a:buChar char="Ø"/>
            </a:pPr>
            <a:r>
              <a:rPr lang="fa-IR" dirty="0"/>
              <a:t>سه تست منفی پیاپی منفی طی 10 سال گذشته ، با آخرین آزمایش در سه سال گذشته</a:t>
            </a:r>
            <a:endParaRPr lang="fa-IR" dirty="0" smtClean="0"/>
          </a:p>
          <a:p>
            <a:pPr algn="r" rtl="1">
              <a:buFont typeface="Wingdings" pitchFamily="2" charset="2"/>
              <a:buChar char="Ø"/>
            </a:pPr>
            <a:endParaRPr lang="fa-IR" dirty="0"/>
          </a:p>
          <a:p>
            <a:endParaRPr lang="en-US" dirty="0"/>
          </a:p>
        </p:txBody>
      </p:sp>
    </p:spTree>
    <p:extLst>
      <p:ext uri="{BB962C8B-B14F-4D97-AF65-F5344CB8AC3E}">
        <p14:creationId xmlns:p14="http://schemas.microsoft.com/office/powerpoint/2010/main" val="197049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r" rtl="1"/>
            <a:r>
              <a:rPr lang="fa-IR" dirty="0"/>
              <a:t>در صورت عدم کافی بودن غربالگری قبلی یا غربالگری </a:t>
            </a:r>
            <a:r>
              <a:rPr lang="fa-IR" dirty="0" smtClean="0"/>
              <a:t>ناشناخته</a:t>
            </a:r>
            <a:endParaRPr lang="en-US" dirty="0" smtClean="0"/>
          </a:p>
          <a:p>
            <a:pPr marL="0" indent="0" algn="r" rtl="1">
              <a:buNone/>
            </a:pPr>
            <a:r>
              <a:rPr lang="fa-IR" dirty="0"/>
              <a:t>بیماران بالای 65 سال که غربالگری کافی کافی نداشته اند ، باید غربالگری سرطان دهانه رحم را ادامه دهند. برای چنین بیمارانی ، ما سالانه به مدت سه سال آزمایش مشترک انجام می دهیم ، قبل از اینکه این فاصله را برای هر پنج سال گسترش دهیم. بعضی از پزشکان غربالگری این بیماران را تقریباً تا 80 سالگی ادامه می دهند. تصمیم در مورد مدت زمان ادامه غربالگری باید بر اساس امید به زندگی حداقل 10 سال و یک بحث تصمیم گیری آگاهانه با بیمار باشد</a:t>
            </a:r>
            <a:endParaRPr lang="en-US" dirty="0"/>
          </a:p>
        </p:txBody>
      </p:sp>
    </p:spTree>
    <p:extLst>
      <p:ext uri="{BB962C8B-B14F-4D97-AF65-F5344CB8AC3E}">
        <p14:creationId xmlns:p14="http://schemas.microsoft.com/office/powerpoint/2010/main" val="405384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Follow-up</a:t>
            </a:r>
            <a:endParaRPr lang="en-US" dirty="0"/>
          </a:p>
        </p:txBody>
      </p:sp>
      <p:sp>
        <p:nvSpPr>
          <p:cNvPr id="3" name="Content Placeholder 2"/>
          <p:cNvSpPr>
            <a:spLocks noGrp="1"/>
          </p:cNvSpPr>
          <p:nvPr>
            <p:ph idx="1"/>
          </p:nvPr>
        </p:nvSpPr>
        <p:spPr/>
        <p:txBody>
          <a:bodyPr>
            <a:normAutofit lnSpcReduction="10000"/>
          </a:bodyPr>
          <a:lstStyle/>
          <a:p>
            <a:pPr algn="r" rtl="1"/>
            <a:r>
              <a:rPr lang="fa-IR" sz="2400" dirty="0"/>
              <a:t>تخمین منطقی و خطر - در سال 2019 ، انجمن آمریکایی کولپوسکوپی و پاتولوژی دهانه </a:t>
            </a:r>
            <a:r>
              <a:rPr lang="fa-IR" sz="2400" dirty="0" smtClean="0"/>
              <a:t>رحم</a:t>
            </a:r>
            <a:r>
              <a:rPr lang="en-US" sz="2400" dirty="0"/>
              <a:t>(</a:t>
            </a:r>
            <a:r>
              <a:rPr lang="en-US" sz="2400" dirty="0" smtClean="0"/>
              <a:t>ASCCP</a:t>
            </a:r>
            <a:r>
              <a:rPr lang="en-US" sz="2400" dirty="0"/>
              <a:t>) ، </a:t>
            </a:r>
            <a:r>
              <a:rPr lang="fa-IR" sz="2400" dirty="0"/>
              <a:t>با همکاری جوامع حرفه ای متعدد و سازمان های دولتی در ایالات متحده و کانادا ، دستورالعمل های تغییر توافق نامه در مورد ارزیابی و مدیریت دیسپلازی گردن رحم را منتشر کرد</a:t>
            </a:r>
            <a:r>
              <a:rPr lang="fa-IR" sz="2400" dirty="0" smtClean="0"/>
              <a:t>.</a:t>
            </a:r>
            <a:endParaRPr lang="en-US" sz="2400" dirty="0" smtClean="0"/>
          </a:p>
          <a:p>
            <a:pPr algn="r" rtl="1"/>
            <a:r>
              <a:rPr lang="fa-IR" sz="2400" dirty="0"/>
              <a:t>خطر ابتلا به </a:t>
            </a:r>
            <a:r>
              <a:rPr lang="en-US" sz="2400" dirty="0"/>
              <a:t>CIN 3+ </a:t>
            </a:r>
            <a:r>
              <a:rPr lang="fa-IR" sz="2400" dirty="0"/>
              <a:t>در بیمار با توجه به نتایج فعلی </a:t>
            </a:r>
            <a:r>
              <a:rPr lang="en-US" sz="2400" dirty="0"/>
              <a:t>HPV </a:t>
            </a:r>
            <a:r>
              <a:rPr lang="fa-IR" sz="2400" dirty="0"/>
              <a:t>و سیتولوژی و همچنین سابقه غربالگری گذشته مشخص می شود ، در صورت مشخص بودن این "برآورد خطر" بیمار نامیده می شود.</a:t>
            </a:r>
            <a:endParaRPr lang="en-US" sz="2400" dirty="0"/>
          </a:p>
        </p:txBody>
      </p:sp>
    </p:spTree>
    <p:extLst>
      <p:ext uri="{BB962C8B-B14F-4D97-AF65-F5344CB8AC3E}">
        <p14:creationId xmlns:p14="http://schemas.microsoft.com/office/powerpoint/2010/main" val="2002401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r" rtl="1"/>
            <a:r>
              <a:rPr lang="fa-IR" sz="3200" dirty="0"/>
              <a:t>با استفاده از جداول برآورد خطر موجود در </a:t>
            </a:r>
            <a:r>
              <a:rPr lang="fa-IR" sz="3200" dirty="0" smtClean="0"/>
              <a:t>اینترنت</a:t>
            </a:r>
            <a:endParaRPr lang="en-US" sz="3200" dirty="0" smtClean="0"/>
          </a:p>
          <a:p>
            <a:pPr marL="0" indent="0" algn="r" rtl="1">
              <a:buNone/>
            </a:pPr>
            <a:r>
              <a:rPr lang="en-US" sz="1800" u="sng" dirty="0">
                <a:hlinkClick r:id="rId2"/>
              </a:rPr>
              <a:t>https://www.ncbi.nlm.nih.gov/pmc/articles/PMC7147417/pdf/lgt-24-132.pdf</a:t>
            </a:r>
            <a:r>
              <a:rPr lang="en-US" sz="1800" dirty="0"/>
              <a:t> </a:t>
            </a:r>
            <a:endParaRPr lang="en-US" sz="1800" dirty="0" smtClean="0"/>
          </a:p>
          <a:p>
            <a:pPr marL="0" indent="0" algn="r" rtl="1">
              <a:buNone/>
            </a:pPr>
            <a:endParaRPr lang="en-US" sz="1800" dirty="0"/>
          </a:p>
          <a:p>
            <a:pPr algn="r" rtl="1"/>
            <a:r>
              <a:rPr lang="fa-IR" sz="2400" dirty="0"/>
              <a:t>و یک برنامه راهنمای مدیریت ("برنامه") ارائه شده توسط </a:t>
            </a:r>
            <a:r>
              <a:rPr lang="en-US" sz="2400" dirty="0"/>
              <a:t>ASCCP ، </a:t>
            </a:r>
            <a:r>
              <a:rPr lang="fa-IR" sz="2400" dirty="0"/>
              <a:t>برآورد خطر فوری و پنج ساله بیمار برای ایجاد </a:t>
            </a:r>
            <a:r>
              <a:rPr lang="en-US" sz="2400" dirty="0"/>
              <a:t>CIN 3+ </a:t>
            </a:r>
            <a:r>
              <a:rPr lang="fa-IR" sz="2400" dirty="0"/>
              <a:t>قابل محاسبه است. این تخمین ریسک را می توان برای هر ترکیبی از نتایج سیتولوژی و </a:t>
            </a:r>
            <a:r>
              <a:rPr lang="en-US" sz="2400" dirty="0"/>
              <a:t>HPV </a:t>
            </a:r>
            <a:r>
              <a:rPr lang="fa-IR" sz="2400" dirty="0"/>
              <a:t>و همچنین نتایج حاصل از غربالگری قبلی استفاده کرد.</a:t>
            </a:r>
            <a:endParaRPr lang="en-US" sz="2400" dirty="0" smtClean="0"/>
          </a:p>
        </p:txBody>
      </p:sp>
    </p:spTree>
    <p:extLst>
      <p:ext uri="{BB962C8B-B14F-4D97-AF65-F5344CB8AC3E}">
        <p14:creationId xmlns:p14="http://schemas.microsoft.com/office/powerpoint/2010/main" val="1225177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example of  tables</a:t>
            </a:r>
          </a:p>
        </p:txBody>
      </p:sp>
      <p:pic>
        <p:nvPicPr>
          <p:cNvPr id="4" name="Content Placeholder 3"/>
          <p:cNvPicPr>
            <a:picLocks noGrp="1" noChangeAspect="1"/>
          </p:cNvPicPr>
          <p:nvPr>
            <p:ph idx="1"/>
          </p:nvPr>
        </p:nvPicPr>
        <p:blipFill rotWithShape="1">
          <a:blip r:embed="rId2"/>
          <a:srcRect l="2926" t="10513" r="18334" b="7966"/>
          <a:stretch/>
        </p:blipFill>
        <p:spPr>
          <a:xfrm>
            <a:off x="899592" y="2060848"/>
            <a:ext cx="7632848" cy="4443001"/>
          </a:xfrm>
          <a:prstGeom prst="rect">
            <a:avLst/>
          </a:prstGeom>
        </p:spPr>
      </p:pic>
    </p:spTree>
    <p:extLst>
      <p:ext uri="{BB962C8B-B14F-4D97-AF65-F5344CB8AC3E}">
        <p14:creationId xmlns:p14="http://schemas.microsoft.com/office/powerpoint/2010/main" val="2788136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5818658"/>
          </a:xfrm>
        </p:spPr>
        <p:txBody>
          <a:bodyPr>
            <a:normAutofit fontScale="90000"/>
          </a:bodyPr>
          <a:lstStyle/>
          <a:p>
            <a:pPr rtl="1"/>
            <a:r>
              <a:rPr lang="fa-IR" sz="2800" dirty="0" smtClean="0"/>
              <a:t>آناتومی دهانه رحم</a:t>
            </a:r>
            <a:br>
              <a:rPr lang="fa-IR" sz="2800" dirty="0" smtClean="0"/>
            </a:br>
            <a:r>
              <a:rPr lang="fa-IR" sz="2800" dirty="0" smtClean="0"/>
              <a:t> </a:t>
            </a:r>
            <a:br>
              <a:rPr lang="fa-IR" sz="2800" dirty="0" smtClean="0"/>
            </a:br>
            <a:r>
              <a:rPr lang="fa-IR" sz="2800" dirty="0" smtClean="0"/>
              <a:t/>
            </a:r>
            <a:br>
              <a:rPr lang="fa-IR" sz="2800" dirty="0" smtClean="0"/>
            </a:br>
            <a:r>
              <a:rPr lang="fa-IR" sz="2800" dirty="0" smtClean="0"/>
              <a:t/>
            </a:r>
            <a:br>
              <a:rPr lang="fa-IR" sz="2800" dirty="0" smtClean="0"/>
            </a:br>
            <a:r>
              <a:rPr lang="fa-IR" sz="2800" dirty="0"/>
              <a:t/>
            </a:r>
            <a:br>
              <a:rPr lang="fa-IR" sz="2800" dirty="0"/>
            </a:br>
            <a:r>
              <a:rPr lang="fa-IR" sz="2800" dirty="0" smtClean="0"/>
              <a:t>دهانه رحم از اپیتلیوم ستونی تشکیل شده است که کانال آندوسروتیکال و اپیتلیوم سنگفرشی را پوشش می دهد که خارج رحم را پوشش میدهد.</a:t>
            </a:r>
            <a:br>
              <a:rPr lang="fa-IR" sz="2800" dirty="0" smtClean="0"/>
            </a:br>
            <a:r>
              <a:rPr lang="fa-IR" sz="2800" dirty="0" smtClean="0"/>
              <a:t> </a:t>
            </a:r>
            <a:br>
              <a:rPr lang="fa-IR" sz="2800" dirty="0" smtClean="0"/>
            </a:br>
            <a:r>
              <a:rPr lang="fa-IR" sz="2800" dirty="0" smtClean="0"/>
              <a:t>نقطه ای که آنها در آن ملاقات می کنند محل اتصال اسکواموکلومار (</a:t>
            </a:r>
            <a:r>
              <a:rPr lang="en-US" sz="2800" dirty="0" smtClean="0"/>
              <a:t>SCJ</a:t>
            </a:r>
            <a:r>
              <a:rPr lang="fa-IR" sz="2800" dirty="0" smtClean="0"/>
              <a:t>) نامیده می شود. این یک نقطه پویا است که در پاسخ به بلوغ ، بارداری ، یائسگی و تحریک هورمونی تغییر می کند. </a:t>
            </a:r>
            <a:br>
              <a:rPr lang="fa-IR" sz="2800" dirty="0" smtClean="0"/>
            </a:br>
            <a:r>
              <a:rPr lang="fa-IR" sz="2800" dirty="0"/>
              <a:t/>
            </a:r>
            <a:br>
              <a:rPr lang="fa-IR" sz="2800" dirty="0"/>
            </a:br>
            <a:r>
              <a:rPr lang="fa-IR" sz="2800" dirty="0" smtClean="0"/>
              <a:t>متاپلازی </a:t>
            </a:r>
            <a:r>
              <a:rPr lang="fa-IR" sz="2800" dirty="0"/>
              <a:t>از </a:t>
            </a:r>
            <a:r>
              <a:rPr lang="en-US" sz="2800" dirty="0"/>
              <a:t>SCJ</a:t>
            </a:r>
            <a:r>
              <a:rPr lang="fa-IR" sz="2800" dirty="0"/>
              <a:t> اصلی به سمت داخل ، به سمت ناحیه خارجی و بیش از پرزهای ستونی پیش می رود تا </a:t>
            </a:r>
            <a:r>
              <a:rPr lang="en-US" sz="2800" dirty="0"/>
              <a:t>transformation zone</a:t>
            </a:r>
            <a:r>
              <a:rPr lang="fa-IR" sz="2800" dirty="0" smtClean="0"/>
              <a:t>ایجادشود</a:t>
            </a:r>
            <a:r>
              <a:rPr lang="fa-IR" sz="2800" dirty="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Demonstrates how patient risk is evaluated based on the combination of current results and patient history</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0241" y="1825627"/>
            <a:ext cx="4655726" cy="4500000"/>
          </a:xfrm>
        </p:spPr>
      </p:pic>
    </p:spTree>
    <p:extLst>
      <p:ext uri="{BB962C8B-B14F-4D97-AF65-F5344CB8AC3E}">
        <p14:creationId xmlns:p14="http://schemas.microsoft.com/office/powerpoint/2010/main" val="3655872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mn-cs"/>
              </a:rPr>
              <a:t>جمعیت ویژه</a:t>
            </a:r>
            <a:endParaRPr lang="en-US" sz="2800" dirty="0">
              <a:cs typeface="+mn-cs"/>
            </a:endParaRPr>
          </a:p>
        </p:txBody>
      </p:sp>
      <p:sp>
        <p:nvSpPr>
          <p:cNvPr id="3" name="Content Placeholder 2"/>
          <p:cNvSpPr>
            <a:spLocks noGrp="1"/>
          </p:cNvSpPr>
          <p:nvPr>
            <p:ph idx="1"/>
          </p:nvPr>
        </p:nvSpPr>
        <p:spPr/>
        <p:txBody>
          <a:bodyPr>
            <a:noAutofit/>
          </a:bodyPr>
          <a:lstStyle/>
          <a:p>
            <a:pPr algn="r" rtl="1"/>
            <a:r>
              <a:rPr lang="fa-IR" dirty="0"/>
              <a:t>بیماران &lt;25 </a:t>
            </a:r>
            <a:r>
              <a:rPr lang="fa-IR" dirty="0" smtClean="0"/>
              <a:t>سال</a:t>
            </a:r>
            <a:endParaRPr lang="en-US" dirty="0" smtClean="0"/>
          </a:p>
          <a:p>
            <a:pPr marL="0" indent="0" algn="r" rtl="1">
              <a:buNone/>
            </a:pPr>
            <a:r>
              <a:rPr lang="fa-IR" dirty="0"/>
              <a:t>● برای نتایج سیتولوژی ضایعه داخل اپی تلیالی سنگفرشی سطح پایین </a:t>
            </a:r>
            <a:r>
              <a:rPr lang="en-US" dirty="0"/>
              <a:t>(</a:t>
            </a:r>
            <a:r>
              <a:rPr lang="en-US" dirty="0" smtClean="0"/>
              <a:t>LSIL</a:t>
            </a:r>
            <a:r>
              <a:rPr lang="en-US" dirty="0"/>
              <a:t>) ، </a:t>
            </a:r>
            <a:r>
              <a:rPr lang="fa-IR" dirty="0"/>
              <a:t>سلولهای سنگفرشی غیرمعمول با اهمیت نامشخص </a:t>
            </a:r>
            <a:r>
              <a:rPr lang="en-US" dirty="0" smtClean="0"/>
              <a:t>(ASC-US</a:t>
            </a:r>
            <a:r>
              <a:rPr lang="en-US" dirty="0"/>
              <a:t>) </a:t>
            </a:r>
            <a:r>
              <a:rPr lang="fa-IR" dirty="0"/>
              <a:t>با </a:t>
            </a:r>
            <a:r>
              <a:rPr lang="en-US" dirty="0"/>
              <a:t>HPV </a:t>
            </a:r>
            <a:r>
              <a:rPr lang="fa-IR" dirty="0"/>
              <a:t>مثبت یا </a:t>
            </a:r>
            <a:r>
              <a:rPr lang="en-US" dirty="0"/>
              <a:t>ASC-US </a:t>
            </a:r>
            <a:r>
              <a:rPr lang="fa-IR" dirty="0"/>
              <a:t>با وضعیت </a:t>
            </a:r>
            <a:r>
              <a:rPr lang="en-US" dirty="0"/>
              <a:t>HPV </a:t>
            </a:r>
            <a:r>
              <a:rPr lang="fa-IR" dirty="0"/>
              <a:t>ناشناخته ، تکرار سیتولوژی در یک و دو سال توصیه می شود</a:t>
            </a:r>
            <a:r>
              <a:rPr lang="fa-IR" dirty="0" smtClean="0"/>
              <a:t>.</a:t>
            </a:r>
            <a:endParaRPr lang="en-US" dirty="0" smtClean="0"/>
          </a:p>
          <a:p>
            <a:pPr algn="r" rtl="1"/>
            <a:r>
              <a:rPr lang="fa-IR" dirty="0"/>
              <a:t>برای نتایج سیتولوژی </a:t>
            </a:r>
            <a:r>
              <a:rPr lang="en-US" dirty="0"/>
              <a:t>ASC-US </a:t>
            </a:r>
            <a:r>
              <a:rPr lang="fa-IR" dirty="0"/>
              <a:t>با </a:t>
            </a:r>
            <a:r>
              <a:rPr lang="en-US" dirty="0"/>
              <a:t>HPV </a:t>
            </a:r>
            <a:r>
              <a:rPr lang="fa-IR" dirty="0"/>
              <a:t>منفی ، تکرار سیتولوژی در سه سال توصیه می شود</a:t>
            </a:r>
            <a:r>
              <a:rPr lang="fa-IR" dirty="0" smtClean="0"/>
              <a:t>.</a:t>
            </a:r>
            <a:endParaRPr lang="en-US" dirty="0" smtClean="0"/>
          </a:p>
        </p:txBody>
      </p:sp>
    </p:spTree>
    <p:extLst>
      <p:ext uri="{BB962C8B-B14F-4D97-AF65-F5344CB8AC3E}">
        <p14:creationId xmlns:p14="http://schemas.microsoft.com/office/powerpoint/2010/main" val="1445307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rtl="1"/>
            <a:r>
              <a:rPr lang="fa-IR" dirty="0"/>
              <a:t>بازگشت به غربالگری معمول ممکن است پس از دو نتیجه منفی متوالی آغاز شود</a:t>
            </a:r>
            <a:r>
              <a:rPr lang="en-US" dirty="0"/>
              <a:t>.</a:t>
            </a:r>
          </a:p>
          <a:p>
            <a:pPr algn="r" rtl="1"/>
            <a:r>
              <a:rPr lang="fa-IR" dirty="0"/>
              <a:t>اگر یک ضایعه درجه بالا (ضایعه داخل اپی تلیالی سنگفرشی درجه بالا</a:t>
            </a:r>
            <a:r>
              <a:rPr lang="en-US" dirty="0"/>
              <a:t>[HSIL] ، </a:t>
            </a:r>
            <a:r>
              <a:rPr lang="fa-IR" dirty="0"/>
              <a:t>سلولهای سنگفرشی غیرمعمول نمی توانند </a:t>
            </a:r>
            <a:r>
              <a:rPr lang="en-US" dirty="0"/>
              <a:t>HSIL [ASC-H] ، </a:t>
            </a:r>
            <a:r>
              <a:rPr lang="fa-IR" dirty="0"/>
              <a:t>سلولهای غده غیر معمولی) را در هر نقطه پیدا کنند یا اگر ضایعه ای با درجه پایین باشد </a:t>
            </a:r>
            <a:r>
              <a:rPr lang="en-US" dirty="0"/>
              <a:t>ASC-US) ،(LSIL </a:t>
            </a:r>
            <a:r>
              <a:rPr lang="fa-IR" dirty="0"/>
              <a:t>پیگیری دو ساله ادامه دارد ، توصیه می شود کولپوسکوپی باشد و مدیریت بیشتر بر اساس نتایج بیوپسی است و به طور مفصل در جای دیگر توصیف می شود</a:t>
            </a:r>
            <a:r>
              <a:rPr lang="en-US" dirty="0"/>
              <a:t>.</a:t>
            </a:r>
          </a:p>
          <a:p>
            <a:endParaRPr lang="en-US" dirty="0"/>
          </a:p>
        </p:txBody>
      </p:sp>
    </p:spTree>
    <p:extLst>
      <p:ext uri="{BB962C8B-B14F-4D97-AF65-F5344CB8AC3E}">
        <p14:creationId xmlns:p14="http://schemas.microsoft.com/office/powerpoint/2010/main" val="3491501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r" rtl="1"/>
            <a:r>
              <a:rPr lang="fa-IR" b="1" dirty="0"/>
              <a:t>بیماران </a:t>
            </a:r>
            <a:r>
              <a:rPr lang="fa-IR" b="1" dirty="0" smtClean="0"/>
              <a:t>باردار</a:t>
            </a:r>
            <a:endParaRPr lang="en-US" b="1" dirty="0" smtClean="0"/>
          </a:p>
          <a:p>
            <a:pPr algn="r" rtl="1"/>
            <a:r>
              <a:rPr lang="fa-IR" dirty="0"/>
              <a:t>به طور کلی ، بیماران باردار به همان روش بیماران غیر باردار مدیریت می شوند. موارد استثنا در این موارد عبارتند از</a:t>
            </a:r>
            <a:r>
              <a:rPr lang="fa-IR" dirty="0" smtClean="0"/>
              <a:t>:</a:t>
            </a:r>
            <a:endParaRPr lang="en-US" dirty="0" smtClean="0"/>
          </a:p>
          <a:p>
            <a:pPr algn="r" rtl="1"/>
            <a:r>
              <a:rPr lang="fa-IR" dirty="0"/>
              <a:t>بیماران باردار کاندیدای درمان سریع </a:t>
            </a:r>
            <a:r>
              <a:rPr lang="fa-IR" dirty="0" smtClean="0"/>
              <a:t>نیستند</a:t>
            </a:r>
            <a:endParaRPr lang="en-US" dirty="0" smtClean="0"/>
          </a:p>
          <a:p>
            <a:pPr algn="r" rtl="1"/>
            <a:r>
              <a:rPr lang="fa-IR" dirty="0"/>
              <a:t>از آنجا که خطر اخلال در بارداری وجود دارد ، نباید نمونه گیری درون رحمی با کورت و نمونه آندومتر انجام شود. با این حال ، ممکن است از کانال غدد درون رحمی به آرامی با سیتوبراش نمونه برداری شود</a:t>
            </a:r>
            <a:r>
              <a:rPr lang="fa-IR" dirty="0" smtClean="0"/>
              <a:t>.</a:t>
            </a:r>
            <a:endParaRPr lang="en-US" dirty="0" smtClean="0"/>
          </a:p>
        </p:txBody>
      </p:sp>
    </p:spTree>
    <p:extLst>
      <p:ext uri="{BB962C8B-B14F-4D97-AF65-F5344CB8AC3E}">
        <p14:creationId xmlns:p14="http://schemas.microsoft.com/office/powerpoint/2010/main" val="261635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rtl="1"/>
            <a:r>
              <a:rPr lang="fa-IR" dirty="0"/>
              <a:t>در صورت انجام کولپوسکوپی ، فقط در صورت وجود ضایعه ای که به نظر می رسد درجه بالایی است ، نمونه برداری از دهانه رحم باید انجام شود. اگر </a:t>
            </a:r>
            <a:r>
              <a:rPr lang="en-US" dirty="0"/>
              <a:t>CIN 2+ </a:t>
            </a:r>
            <a:r>
              <a:rPr lang="fa-IR" dirty="0"/>
              <a:t>تشخیص داده نشود یا مشکوک به آن نباشد ، پیگیری می تواند بعد از زایمان انجام شود</a:t>
            </a:r>
            <a:endParaRPr lang="en-US" dirty="0"/>
          </a:p>
          <a:p>
            <a:pPr algn="r" rtl="1"/>
            <a:r>
              <a:rPr lang="fa-IR" dirty="0"/>
              <a:t>ما سیتولوژی ، </a:t>
            </a:r>
            <a:r>
              <a:rPr lang="en-US" dirty="0"/>
              <a:t>HPV </a:t>
            </a:r>
            <a:r>
              <a:rPr lang="fa-IR" dirty="0"/>
              <a:t>و ارزیابی کولپوسکوپیک پس از زایمان را بر روی تمام بیماران مبتلا به </a:t>
            </a:r>
            <a:r>
              <a:rPr lang="en-US" dirty="0"/>
              <a:t>HSIL </a:t>
            </a:r>
            <a:r>
              <a:rPr lang="fa-IR" dirty="0"/>
              <a:t>تشخیص داده شده در دوران بارداری انجام می دهیم ، اما این معاینات را به مدت چهار هفته پس از زایمان موکول می کنیم تا دهانه رحم حالت غیر بارداری خود را از سر بگیرد.</a:t>
            </a:r>
            <a:endParaRPr lang="en-US" dirty="0"/>
          </a:p>
          <a:p>
            <a:pPr algn="r" rtl="1"/>
            <a:endParaRPr lang="en-US" dirty="0"/>
          </a:p>
        </p:txBody>
      </p:sp>
    </p:spTree>
    <p:extLst>
      <p:ext uri="{BB962C8B-B14F-4D97-AF65-F5344CB8AC3E}">
        <p14:creationId xmlns:p14="http://schemas.microsoft.com/office/powerpoint/2010/main" val="3285252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t>بیماران&gt; 65 </a:t>
            </a:r>
            <a:r>
              <a:rPr lang="fa-IR" dirty="0" smtClean="0"/>
              <a:t>سال</a:t>
            </a:r>
          </a:p>
          <a:p>
            <a:pPr algn="r" rtl="1"/>
            <a:r>
              <a:rPr lang="fa-IR" dirty="0"/>
              <a:t>غربالگری باید برای بیماران&gt; 65 سال با سابقه نتایج غیر طبیعی غربالگری یا درمان قبلی پیش سرطان ادامه یابد. اگر آزمایش بعد از 65 سالگی انجام شود و یک ضایعه سنگفرشی غیرطبیعی یا نتیجه </a:t>
            </a:r>
            <a:r>
              <a:rPr lang="en-US" dirty="0"/>
              <a:t>HPV </a:t>
            </a:r>
            <a:r>
              <a:rPr lang="fa-IR" dirty="0"/>
              <a:t>مثبت مشخص شود ، باید بیمار را مشابه بیماران با سن ≥ 25 سال مدیریت کرد</a:t>
            </a:r>
            <a:endParaRPr lang="en-US" dirty="0"/>
          </a:p>
        </p:txBody>
      </p:sp>
    </p:spTree>
    <p:extLst>
      <p:ext uri="{BB962C8B-B14F-4D97-AF65-F5344CB8AC3E}">
        <p14:creationId xmlns:p14="http://schemas.microsoft.com/office/powerpoint/2010/main" val="672237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r" rtl="1"/>
            <a:r>
              <a:rPr lang="fa-IR" dirty="0"/>
              <a:t>تغییرات در دستورالعمل های بتسدا </a:t>
            </a:r>
            <a:r>
              <a:rPr lang="fa-IR" dirty="0" smtClean="0"/>
              <a:t>2014</a:t>
            </a:r>
          </a:p>
          <a:p>
            <a:pPr algn="r" rtl="1"/>
            <a:r>
              <a:rPr lang="fa-IR" sz="2000" dirty="0"/>
              <a:t>دستورالعمل های </a:t>
            </a:r>
            <a:r>
              <a:rPr lang="en-US" sz="2000" dirty="0"/>
              <a:t>Bethesda 2014 </a:t>
            </a:r>
            <a:r>
              <a:rPr lang="fa-IR" sz="2000" dirty="0"/>
              <a:t>برای گزارش نمونه های سیتولوژی دهانه رحم شامل تغییرات زیر از </a:t>
            </a:r>
            <a:r>
              <a:rPr lang="en-US" sz="2000" dirty="0"/>
              <a:t>Bethesda 2001 </a:t>
            </a:r>
            <a:r>
              <a:rPr lang="fa-IR" sz="2000" dirty="0" smtClean="0"/>
              <a:t>است</a:t>
            </a:r>
          </a:p>
          <a:p>
            <a:pPr algn="r" rtl="1"/>
            <a:r>
              <a:rPr lang="fa-IR" sz="2000" dirty="0"/>
              <a:t>نمونه های سیتولوژیک سرویکس </a:t>
            </a:r>
            <a:r>
              <a:rPr lang="en-US" sz="2000" dirty="0"/>
              <a:t>LSIL </a:t>
            </a:r>
            <a:r>
              <a:rPr lang="fa-IR" sz="2000" dirty="0"/>
              <a:t>که حاوی چند سلول مشکوک به </a:t>
            </a:r>
            <a:r>
              <a:rPr lang="en-US" sz="2000" dirty="0"/>
              <a:t>HSIL </a:t>
            </a:r>
            <a:r>
              <a:rPr lang="fa-IR" sz="2000" dirty="0"/>
              <a:t>هستند اما از نظر تشخیصی به عنوان سلولهای سنگفرشی غیرمعمول گزارش نشده اند ، نمی توانند یک ضایعه داخل اپیتلیالی سنگفرشی درجه بالا (</a:t>
            </a:r>
            <a:r>
              <a:rPr lang="en-US" sz="2000" dirty="0"/>
              <a:t>ASC-H) </a:t>
            </a:r>
            <a:r>
              <a:rPr lang="fa-IR" sz="2000" dirty="0"/>
              <a:t>را کنار بگذارند. قبلاً توصیه ای در مورد نحوه گزارش این موارد وجود </a:t>
            </a:r>
            <a:r>
              <a:rPr lang="fa-IR" sz="2000" dirty="0" smtClean="0"/>
              <a:t>نداشت .</a:t>
            </a:r>
          </a:p>
          <a:p>
            <a:pPr algn="r" rtl="1"/>
            <a:r>
              <a:rPr lang="fa-IR" sz="2000" dirty="0"/>
              <a:t>سلولهای آندومتر با ظاهر خوش خیم فقط در زنان 45 ≥ سال گزارش می شود. این تغییری نسبت به بتسدا 2001 است که از آستانه سنی 40 ≥ استفاده می </a:t>
            </a:r>
            <a:r>
              <a:rPr lang="fa-IR" sz="2000" dirty="0" smtClean="0"/>
              <a:t>کند.</a:t>
            </a:r>
            <a:endParaRPr lang="en-US" sz="2000" dirty="0"/>
          </a:p>
        </p:txBody>
      </p:sp>
    </p:spTree>
    <p:extLst>
      <p:ext uri="{BB962C8B-B14F-4D97-AF65-F5344CB8AC3E}">
        <p14:creationId xmlns:p14="http://schemas.microsoft.com/office/powerpoint/2010/main" val="1071156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refrence</a:t>
            </a:r>
            <a:endParaRPr lang="en-US" dirty="0"/>
          </a:p>
        </p:txBody>
      </p:sp>
      <p:sp>
        <p:nvSpPr>
          <p:cNvPr id="3" name="Content Placeholder 2"/>
          <p:cNvSpPr>
            <a:spLocks noGrp="1"/>
          </p:cNvSpPr>
          <p:nvPr>
            <p:ph idx="1"/>
          </p:nvPr>
        </p:nvSpPr>
        <p:spPr/>
        <p:txBody>
          <a:bodyPr/>
          <a:lstStyle/>
          <a:p>
            <a:pPr marL="0" indent="0">
              <a:buNone/>
            </a:pPr>
            <a:r>
              <a:rPr lang="en-US" dirty="0" smtClean="0"/>
              <a:t>UPTODAT</a:t>
            </a:r>
          </a:p>
          <a:p>
            <a:r>
              <a:rPr lang="en-US" dirty="0" smtClean="0"/>
              <a:t>Cervical cytology :evaluation of abnormal squamous lesions</a:t>
            </a:r>
          </a:p>
          <a:p>
            <a:r>
              <a:rPr lang="en-US" dirty="0" smtClean="0"/>
              <a:t>Cervical cancer in pregnancy</a:t>
            </a:r>
          </a:p>
          <a:p>
            <a:r>
              <a:rPr lang="en-US" dirty="0" err="1" smtClean="0"/>
              <a:t>Bethseda</a:t>
            </a:r>
            <a:r>
              <a:rPr lang="en-US" dirty="0" smtClean="0"/>
              <a:t> 2014 classification system for cervical cytology</a:t>
            </a:r>
            <a:endParaRPr lang="en-US" dirty="0"/>
          </a:p>
        </p:txBody>
      </p:sp>
    </p:spTree>
    <p:extLst>
      <p:ext uri="{BB962C8B-B14F-4D97-AF65-F5344CB8AC3E}">
        <p14:creationId xmlns:p14="http://schemas.microsoft.com/office/powerpoint/2010/main" val="206506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147248" cy="5760640"/>
          </a:xfrm>
        </p:spPr>
        <p:txBody>
          <a:bodyPr>
            <a:normAutofit/>
          </a:bodyPr>
          <a:lstStyle/>
          <a:p>
            <a:pPr rtl="1"/>
            <a:r>
              <a:rPr lang="en-US" sz="3200" b="1" dirty="0" smtClean="0"/>
              <a:t>Transformation Zone                 </a:t>
            </a:r>
            <a:r>
              <a:rPr lang="fa-IR" sz="3200" dirty="0" smtClean="0"/>
              <a:t> نرمال</a:t>
            </a:r>
            <a:br>
              <a:rPr lang="fa-IR" sz="3200" dirty="0" smtClean="0"/>
            </a:br>
            <a:r>
              <a:rPr lang="fa-IR" sz="3200" dirty="0" smtClean="0"/>
              <a:t/>
            </a:r>
            <a:br>
              <a:rPr lang="fa-IR" sz="3200" dirty="0" smtClean="0"/>
            </a:br>
            <a:r>
              <a:rPr lang="fa-IR" sz="3200" dirty="0" smtClean="0"/>
              <a:t/>
            </a:r>
            <a:br>
              <a:rPr lang="fa-IR" sz="3200" dirty="0" smtClean="0"/>
            </a:br>
            <a:r>
              <a:rPr lang="fa-IR" sz="3200" dirty="0" smtClean="0"/>
              <a:t>اپیتلیوم سنگفرشی اصلی واژن و خارج رحم دارای چهار لایه است:</a:t>
            </a:r>
            <a:br>
              <a:rPr lang="fa-IR" sz="3200" dirty="0" smtClean="0"/>
            </a:br>
            <a:r>
              <a:rPr lang="fa-IR" sz="3200" dirty="0" smtClean="0"/>
              <a:t/>
            </a:r>
            <a:br>
              <a:rPr lang="fa-IR" sz="3200" dirty="0" smtClean="0"/>
            </a:br>
            <a:r>
              <a:rPr lang="fa-IR" sz="3200" dirty="0" smtClean="0"/>
              <a:t>لایه بازال</a:t>
            </a:r>
            <a:br>
              <a:rPr lang="fa-IR" sz="3200" dirty="0" smtClean="0"/>
            </a:br>
            <a:r>
              <a:rPr lang="fa-IR" sz="3200" dirty="0" smtClean="0"/>
              <a:t>لایه پارا بازال</a:t>
            </a:r>
            <a:br>
              <a:rPr lang="fa-IR" sz="3200" dirty="0" smtClean="0"/>
            </a:br>
            <a:r>
              <a:rPr lang="fa-IR" sz="3200" dirty="0" smtClean="0"/>
              <a:t>لایه میانی</a:t>
            </a:r>
            <a:br>
              <a:rPr lang="fa-IR" sz="3200" dirty="0" smtClean="0"/>
            </a:br>
            <a:r>
              <a:rPr lang="fa-IR" sz="3200" dirty="0" smtClean="0"/>
              <a:t>لایه سطحی</a:t>
            </a:r>
            <a:endParaRPr lang="fa-IR"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931224" cy="5904656"/>
          </a:xfrm>
        </p:spPr>
        <p:txBody>
          <a:bodyPr>
            <a:normAutofit/>
          </a:bodyPr>
          <a:lstStyle/>
          <a:p>
            <a:pPr rtl="1"/>
            <a:r>
              <a:rPr lang="en-US" sz="2800" b="1" dirty="0" smtClean="0"/>
              <a:t>Human Papilloma virus</a:t>
            </a:r>
            <a:r>
              <a:rPr lang="fa-IR" sz="2800" b="1" dirty="0" smtClean="0"/>
              <a:t/>
            </a:r>
            <a:br>
              <a:rPr lang="fa-IR" sz="2800" b="1" dirty="0" smtClean="0"/>
            </a:br>
            <a:r>
              <a:rPr lang="fa-IR" sz="2800" b="1" dirty="0" smtClean="0"/>
              <a:t/>
            </a:r>
            <a:br>
              <a:rPr lang="fa-IR" sz="2800" b="1" dirty="0" smtClean="0"/>
            </a:br>
            <a:r>
              <a:rPr lang="fa-IR" sz="2800" b="1" dirty="0"/>
              <a:t/>
            </a:r>
            <a:br>
              <a:rPr lang="fa-IR" sz="2800" b="1" dirty="0"/>
            </a:br>
            <a:r>
              <a:rPr lang="fa-IR" sz="2400" dirty="0" smtClean="0"/>
              <a:t>عفونت با </a:t>
            </a:r>
            <a:r>
              <a:rPr lang="en-US" sz="2400" dirty="0" smtClean="0"/>
              <a:t>HPV</a:t>
            </a:r>
            <a:r>
              <a:rPr lang="fa-IR" sz="2400" dirty="0" smtClean="0"/>
              <a:t>علت اصلی سرطان دهانه رحم و ضایعات پیش ساز آن است.</a:t>
            </a:r>
            <a:br>
              <a:rPr lang="fa-IR" sz="2400" dirty="0" smtClean="0"/>
            </a:br>
            <a:r>
              <a:rPr lang="fa-IR" sz="2400" dirty="0" smtClean="0"/>
              <a:t/>
            </a:r>
            <a:br>
              <a:rPr lang="fa-IR" sz="2400" dirty="0" smtClean="0"/>
            </a:br>
            <a:r>
              <a:rPr lang="fa-IR" sz="2400" dirty="0" smtClean="0"/>
              <a:t> تغییر شکل بدخیم نیاز به بیان آنکوپروتئینهای </a:t>
            </a:r>
            <a:r>
              <a:rPr lang="en-US" sz="2400" dirty="0" smtClean="0"/>
              <a:t>E6</a:t>
            </a:r>
            <a:r>
              <a:rPr lang="fa-IR" sz="2400" dirty="0" smtClean="0"/>
              <a:t> و </a:t>
            </a:r>
            <a:r>
              <a:rPr lang="en-US" sz="2400" dirty="0" smtClean="0"/>
              <a:t>E7 HPV</a:t>
            </a:r>
            <a:r>
              <a:rPr lang="fa-IR" sz="2400" dirty="0" smtClean="0"/>
              <a:t> دارد.</a:t>
            </a:r>
            <a:br>
              <a:rPr lang="fa-IR" sz="2400" dirty="0" smtClean="0"/>
            </a:br>
            <a:r>
              <a:rPr lang="fa-IR" sz="2400" dirty="0"/>
              <a:t/>
            </a:r>
            <a:br>
              <a:rPr lang="fa-IR" sz="2400" dirty="0"/>
            </a:br>
            <a:r>
              <a:rPr lang="fa-IR" sz="2400" dirty="0" smtClean="0"/>
              <a:t> انواع خاص </a:t>
            </a:r>
            <a:r>
              <a:rPr lang="en-US" sz="2400" dirty="0" smtClean="0"/>
              <a:t>HPV</a:t>
            </a:r>
            <a:r>
              <a:rPr lang="fa-IR" sz="2400" dirty="0" smtClean="0"/>
              <a:t> با ریسک بالا حدود 90٪ ضایعات داخل اپیتلیال درجه بالا و سرطان را تشکیل می دهد (</a:t>
            </a:r>
            <a:r>
              <a:rPr lang="en-US" sz="2400" dirty="0" smtClean="0"/>
              <a:t>HPV-16 </a:t>
            </a:r>
            <a:r>
              <a:rPr lang="fa-IR" sz="2400" dirty="0" smtClean="0"/>
              <a:t>،</a:t>
            </a:r>
            <a:r>
              <a:rPr lang="en-US" sz="2400" dirty="0" smtClean="0"/>
              <a:t>18 </a:t>
            </a:r>
            <a:r>
              <a:rPr lang="fa-IR" sz="2400" dirty="0" smtClean="0"/>
              <a:t>، </a:t>
            </a:r>
            <a:r>
              <a:rPr lang="en-US" sz="2400" dirty="0" smtClean="0"/>
              <a:t>31 </a:t>
            </a:r>
            <a:r>
              <a:rPr lang="fa-IR" sz="2400" dirty="0" smtClean="0"/>
              <a:t>، </a:t>
            </a:r>
            <a:r>
              <a:rPr lang="en-US" sz="2400" dirty="0" smtClean="0"/>
              <a:t>33 </a:t>
            </a:r>
            <a:r>
              <a:rPr lang="fa-IR" sz="2400" dirty="0" smtClean="0"/>
              <a:t>، </a:t>
            </a:r>
            <a:r>
              <a:rPr lang="en-US" sz="2400" dirty="0" smtClean="0"/>
              <a:t>35 </a:t>
            </a:r>
            <a:r>
              <a:rPr lang="fa-IR" sz="2400" dirty="0" smtClean="0"/>
              <a:t>، </a:t>
            </a:r>
            <a:r>
              <a:rPr lang="en-US" sz="2400" dirty="0" smtClean="0"/>
              <a:t>39 </a:t>
            </a:r>
            <a:r>
              <a:rPr lang="fa-IR" sz="2400" dirty="0" smtClean="0"/>
              <a:t>، </a:t>
            </a:r>
            <a:r>
              <a:rPr lang="en-US" sz="2400" dirty="0" smtClean="0"/>
              <a:t>45 </a:t>
            </a:r>
            <a:r>
              <a:rPr lang="fa-IR" sz="2400" dirty="0" smtClean="0"/>
              <a:t>، </a:t>
            </a:r>
            <a:r>
              <a:rPr lang="en-US" sz="2400" dirty="0" smtClean="0"/>
              <a:t>51 </a:t>
            </a:r>
            <a:r>
              <a:rPr lang="fa-IR" sz="2400" dirty="0" smtClean="0"/>
              <a:t>، </a:t>
            </a:r>
            <a:r>
              <a:rPr lang="en-US" sz="2400" dirty="0" smtClean="0"/>
              <a:t>52 </a:t>
            </a:r>
            <a:r>
              <a:rPr lang="fa-IR" sz="2400" dirty="0" smtClean="0"/>
              <a:t>، </a:t>
            </a:r>
            <a:r>
              <a:rPr lang="en-US" sz="2400" dirty="0" smtClean="0"/>
              <a:t>56 </a:t>
            </a:r>
            <a:r>
              <a:rPr lang="fa-IR" sz="2400" dirty="0" smtClean="0"/>
              <a:t>، </a:t>
            </a:r>
            <a:r>
              <a:rPr lang="en-US" sz="2400" dirty="0" smtClean="0"/>
              <a:t>58 </a:t>
            </a:r>
            <a:r>
              <a:rPr lang="fa-IR" sz="2400" dirty="0" smtClean="0"/>
              <a:t>، </a:t>
            </a:r>
            <a:r>
              <a:rPr lang="en-US" sz="2400" dirty="0" smtClean="0"/>
              <a:t>59</a:t>
            </a:r>
            <a:r>
              <a:rPr lang="fa-IR" sz="2400" dirty="0" smtClean="0"/>
              <a:t> و 68). </a:t>
            </a:r>
            <a:r>
              <a:rPr lang="en-US" sz="2400" dirty="0" smtClean="0"/>
              <a:t>HPV-16</a:t>
            </a:r>
            <a:r>
              <a:rPr lang="fa-IR" sz="2400" dirty="0" smtClean="0"/>
              <a:t> شایعترین </a:t>
            </a:r>
            <a:r>
              <a:rPr lang="en-US" sz="2400" dirty="0" smtClean="0"/>
              <a:t>HPV</a:t>
            </a:r>
            <a:r>
              <a:rPr lang="fa-IR" sz="2400" dirty="0" smtClean="0"/>
              <a:t> است که در سرطان تهاجمی و در </a:t>
            </a:r>
            <a:r>
              <a:rPr lang="en-US" sz="2400" dirty="0" smtClean="0"/>
              <a:t>CIN 2</a:t>
            </a:r>
            <a:r>
              <a:rPr lang="fa-IR" sz="2400" dirty="0" smtClean="0"/>
              <a:t> و </a:t>
            </a:r>
            <a:r>
              <a:rPr lang="en-US" sz="2400" dirty="0" smtClean="0"/>
              <a:t>CIN 3</a:t>
            </a:r>
            <a:r>
              <a:rPr lang="fa-IR" sz="2400" dirty="0" smtClean="0"/>
              <a:t> یافت می شود. شایعترین نوع </a:t>
            </a:r>
            <a:r>
              <a:rPr lang="en-US" sz="2400" dirty="0" smtClean="0"/>
              <a:t>HPV</a:t>
            </a:r>
            <a:r>
              <a:rPr lang="fa-IR" sz="2400" dirty="0" smtClean="0"/>
              <a:t> است که در زنان با سیتولوژی طبیعی مشاهده می شود. </a:t>
            </a:r>
            <a:r>
              <a:rPr lang="en-US" sz="2400" dirty="0" smtClean="0"/>
              <a:t>HPV-18</a:t>
            </a:r>
            <a:r>
              <a:rPr lang="fa-IR" sz="2400" dirty="0" smtClean="0"/>
              <a:t> برای تومورهای مهاجم خاص تر از </a:t>
            </a:r>
            <a:r>
              <a:rPr lang="en-US" sz="2400" dirty="0" smtClean="0"/>
              <a:t>HPV-16</a:t>
            </a:r>
            <a:r>
              <a:rPr lang="fa-IR" sz="2400" dirty="0" smtClean="0"/>
              <a:t> است. در اکثر موارد ، عفونت </a:t>
            </a:r>
            <a:r>
              <a:rPr lang="en-US" sz="2400" dirty="0" smtClean="0"/>
              <a:t>HPV</a:t>
            </a:r>
            <a:r>
              <a:rPr lang="fa-IR" sz="2400" dirty="0" smtClean="0"/>
              <a:t> طی 9 تا 15 ماه برطرف می شود.</a:t>
            </a:r>
            <a:endParaRPr lang="fa-I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80920" cy="4464496"/>
          </a:xfrm>
        </p:spPr>
        <p:txBody>
          <a:bodyPr>
            <a:normAutofit/>
          </a:bodyPr>
          <a:lstStyle/>
          <a:p>
            <a:pPr algn="just"/>
            <a:r>
              <a:rPr lang="fa-IR" sz="2800" dirty="0" smtClean="0"/>
              <a:t>آزمایش </a:t>
            </a:r>
            <a:r>
              <a:rPr lang="en-US" sz="2800" dirty="0" smtClean="0"/>
              <a:t>HPV</a:t>
            </a:r>
            <a:r>
              <a:rPr lang="fa-IR" sz="2800" dirty="0" smtClean="0"/>
              <a:t> با ریسک بالا یکی از معیارهای مهم تریاژ برای سیتولوژی مبهم (</a:t>
            </a:r>
            <a:r>
              <a:rPr lang="en-US" sz="2800" dirty="0" smtClean="0"/>
              <a:t>ASC-US</a:t>
            </a:r>
            <a:r>
              <a:rPr lang="fa-IR" sz="2800" dirty="0" smtClean="0"/>
              <a:t>) ، به عنوان مولفه ای از آزمایش همزمان با سیتولوژی ، و به عنوان یک روش غربالگری اولیه مستقل است .</a:t>
            </a:r>
            <a:endParaRPr lang="fa-I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147248" cy="4968552"/>
          </a:xfrm>
        </p:spPr>
        <p:txBody>
          <a:bodyPr>
            <a:normAutofit/>
          </a:bodyPr>
          <a:lstStyle/>
          <a:p>
            <a:pPr rtl="1"/>
            <a:r>
              <a:rPr lang="fa-IR" sz="3200" i="1" dirty="0" smtClean="0"/>
              <a:t>غربالگری</a:t>
            </a:r>
            <a:r>
              <a:rPr lang="fa-IR" sz="2800" dirty="0" smtClean="0"/>
              <a:t/>
            </a:r>
            <a:br>
              <a:rPr lang="fa-IR" sz="2800" dirty="0" smtClean="0"/>
            </a:br>
            <a:r>
              <a:rPr lang="fa-IR" sz="2800" dirty="0" smtClean="0"/>
              <a:t> </a:t>
            </a:r>
            <a:br>
              <a:rPr lang="fa-IR" sz="2800" dirty="0" smtClean="0"/>
            </a:br>
            <a:r>
              <a:rPr lang="fa-IR" sz="2800" dirty="0" smtClean="0"/>
              <a:t>سیستم بتسدا </a:t>
            </a:r>
            <a:r>
              <a:rPr lang="en-US" sz="2800" dirty="0" smtClean="0"/>
              <a:t>III</a:t>
            </a:r>
            <a:r>
              <a:rPr lang="fa-IR" sz="2800" dirty="0" smtClean="0"/>
              <a:t/>
            </a:r>
            <a:br>
              <a:rPr lang="fa-IR" sz="2800" dirty="0" smtClean="0"/>
            </a:br>
            <a:r>
              <a:rPr lang="fa-IR" sz="2800" dirty="0" smtClean="0"/>
              <a:t/>
            </a:r>
            <a:br>
              <a:rPr lang="fa-IR" sz="2800" dirty="0" smtClean="0"/>
            </a:br>
            <a:r>
              <a:rPr lang="fa-IR" sz="2800" dirty="0" smtClean="0"/>
              <a:t>طبق این سیستم ، ضایعات سنگفرشی بالقوه پیش بدخیم در دسته های خاصی قرار می گیرند:</a:t>
            </a:r>
            <a:br>
              <a:rPr lang="fa-IR" sz="2800" dirty="0" smtClean="0"/>
            </a:br>
            <a:r>
              <a:rPr lang="fa-IR" sz="2800" dirty="0" smtClean="0"/>
              <a:t>(</a:t>
            </a:r>
            <a:r>
              <a:rPr lang="en-US" sz="2800" dirty="0" err="1" smtClean="0"/>
              <a:t>i</a:t>
            </a:r>
            <a:r>
              <a:rPr lang="fa-IR" sz="2800" dirty="0" smtClean="0"/>
              <a:t>) سلولهای سنگفرشی غیرمعمول (</a:t>
            </a:r>
            <a:r>
              <a:rPr lang="en-US" sz="2800" dirty="0" smtClean="0"/>
              <a:t>ASC</a:t>
            </a:r>
            <a:r>
              <a:rPr lang="fa-IR" sz="2800" dirty="0" smtClean="0"/>
              <a:t>)</a:t>
            </a:r>
            <a:br>
              <a:rPr lang="fa-IR" sz="2800" dirty="0" smtClean="0"/>
            </a:br>
            <a:r>
              <a:rPr lang="fa-IR" sz="2800" dirty="0" smtClean="0"/>
              <a:t>(</a:t>
            </a:r>
            <a:r>
              <a:rPr lang="en-US" sz="2800" dirty="0" smtClean="0"/>
              <a:t>ii</a:t>
            </a:r>
            <a:r>
              <a:rPr lang="fa-IR" sz="2800" dirty="0" smtClean="0"/>
              <a:t>) ضایعات داخل اپیتلیال سنگفرشی سطح پایین (</a:t>
            </a:r>
            <a:r>
              <a:rPr lang="en-US" sz="2800" dirty="0" smtClean="0"/>
              <a:t>LSIL</a:t>
            </a:r>
            <a:r>
              <a:rPr lang="fa-IR" sz="2800" dirty="0" smtClean="0"/>
              <a:t>)</a:t>
            </a:r>
            <a:br>
              <a:rPr lang="fa-IR" sz="2800" dirty="0" smtClean="0"/>
            </a:br>
            <a:r>
              <a:rPr lang="fa-IR" sz="2800" dirty="0" smtClean="0"/>
              <a:t>(</a:t>
            </a:r>
            <a:r>
              <a:rPr lang="en-US" sz="2800" dirty="0"/>
              <a:t>III</a:t>
            </a:r>
            <a:r>
              <a:rPr lang="fa-IR" sz="2800" dirty="0"/>
              <a:t>) ضایعات داخل اپیتلیال سنگفرشی درجه بالا (</a:t>
            </a:r>
            <a:r>
              <a:rPr lang="en-US" sz="2800" dirty="0"/>
              <a:t>HSIL</a:t>
            </a:r>
            <a:r>
              <a:rPr lang="fa-IR" sz="28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 y="274638"/>
            <a:ext cx="8241030" cy="6160452"/>
          </a:xfrm>
        </p:spPr>
        <p:txBody>
          <a:bodyPr>
            <a:normAutofit/>
          </a:bodyPr>
          <a:lstStyle/>
          <a:p>
            <a:pPr rtl="1"/>
            <a:r>
              <a:rPr lang="en-US" sz="4000" b="1" dirty="0" smtClean="0"/>
              <a:t>ASC</a:t>
            </a:r>
            <a:r>
              <a:rPr lang="fa-IR" sz="2800" b="1" dirty="0" smtClean="0"/>
              <a:t/>
            </a:r>
            <a:br>
              <a:rPr lang="fa-IR" sz="2800" b="1" dirty="0" smtClean="0"/>
            </a:br>
            <a:r>
              <a:rPr lang="en-US" sz="2800" i="1" dirty="0" smtClean="0"/>
              <a:t>ASC</a:t>
            </a:r>
            <a:r>
              <a:rPr lang="fa-IR" sz="2800" i="1" dirty="0" smtClean="0"/>
              <a:t> به دو دسته تقسیم می شود:</a:t>
            </a:r>
            <a:r>
              <a:rPr lang="fa-IR" sz="2400" dirty="0" smtClean="0"/>
              <a:t/>
            </a:r>
            <a:br>
              <a:rPr lang="fa-IR" sz="2400" dirty="0" smtClean="0"/>
            </a:br>
            <a:r>
              <a:rPr lang="fa-IR" sz="2400" dirty="0" smtClean="0"/>
              <a:t> مواردی که دارای اهمیت ناشناخته هستند (</a:t>
            </a:r>
            <a:r>
              <a:rPr lang="en-US" sz="2400" dirty="0" smtClean="0"/>
              <a:t>ASC-US</a:t>
            </a:r>
            <a:r>
              <a:rPr lang="fa-IR" sz="2400" dirty="0" smtClean="0"/>
              <a:t>) و مواردی که در آنها باید ضایعات با درجه بالا کنار گذاشته شوند (</a:t>
            </a:r>
            <a:r>
              <a:rPr lang="en-US" sz="2400" dirty="0" smtClean="0"/>
              <a:t>ASC-H</a:t>
            </a:r>
            <a:r>
              <a:rPr lang="fa-IR" sz="2400" dirty="0" smtClean="0"/>
              <a:t>). </a:t>
            </a:r>
            <a:br>
              <a:rPr lang="fa-IR" sz="2400" dirty="0" smtClean="0"/>
            </a:br>
            <a:r>
              <a:rPr lang="fa-IR" sz="2400" dirty="0" smtClean="0"/>
              <a:t/>
            </a:r>
            <a:br>
              <a:rPr lang="fa-IR" sz="2400" dirty="0" smtClean="0"/>
            </a:br>
            <a:r>
              <a:rPr lang="fa-IR" sz="2400" dirty="0" smtClean="0"/>
              <a:t>سودمندی آزمایش </a:t>
            </a:r>
            <a:r>
              <a:rPr lang="en-US" sz="2400" dirty="0" smtClean="0"/>
              <a:t>HPV</a:t>
            </a:r>
            <a:r>
              <a:rPr lang="fa-IR" sz="2400" dirty="0" smtClean="0"/>
              <a:t> پرخطر در ارزیابی نتایج آزمون پاپ </a:t>
            </a:r>
            <a:r>
              <a:rPr lang="en-US" sz="2400" dirty="0" smtClean="0"/>
              <a:t>ASC-US</a:t>
            </a:r>
            <a:r>
              <a:rPr lang="fa-IR" sz="2400" dirty="0" smtClean="0"/>
              <a:t> کاملاً مشخص است و به شناسایی 90٪ بیماران مبتلا به ضایعات </a:t>
            </a:r>
            <a:r>
              <a:rPr lang="en-US" sz="2400" dirty="0" smtClean="0"/>
              <a:t>CIN 2</a:t>
            </a:r>
            <a:r>
              <a:rPr lang="fa-IR" sz="2400" dirty="0" smtClean="0"/>
              <a:t> یا 3 کمک می کند. </a:t>
            </a:r>
            <a:br>
              <a:rPr lang="fa-IR" sz="2400" dirty="0" smtClean="0"/>
            </a:br>
            <a:r>
              <a:rPr lang="fa-IR" sz="2400" dirty="0" smtClean="0"/>
              <a:t/>
            </a:r>
            <a:br>
              <a:rPr lang="fa-IR" sz="2400" dirty="0" smtClean="0"/>
            </a:br>
            <a:r>
              <a:rPr lang="fa-IR" sz="2400" dirty="0" smtClean="0"/>
              <a:t>نتیجه گیری از آزمایش </a:t>
            </a:r>
            <a:r>
              <a:rPr lang="en-US" sz="2400" dirty="0" smtClean="0"/>
              <a:t>ALTS</a:t>
            </a:r>
            <a:r>
              <a:rPr lang="fa-IR" sz="2400" dirty="0" smtClean="0"/>
              <a:t> این است که تریاژ </a:t>
            </a:r>
            <a:r>
              <a:rPr lang="en-US" sz="2400" dirty="0" smtClean="0"/>
              <a:t>HPV</a:t>
            </a:r>
            <a:r>
              <a:rPr lang="fa-IR" sz="2400" dirty="0" smtClean="0"/>
              <a:t> در شناسایی ضایعات </a:t>
            </a:r>
            <a:r>
              <a:rPr lang="en-US" sz="2400" dirty="0" smtClean="0"/>
              <a:t>CIN 2</a:t>
            </a:r>
            <a:r>
              <a:rPr lang="fa-IR" sz="2400" dirty="0" smtClean="0"/>
              <a:t> و </a:t>
            </a:r>
            <a:r>
              <a:rPr lang="en-US" sz="2400" dirty="0" smtClean="0"/>
              <a:t>CIN 3</a:t>
            </a:r>
            <a:r>
              <a:rPr lang="fa-IR" sz="2400" dirty="0" smtClean="0"/>
              <a:t> بسیار حساس است و میزان مراجعه به کولپوسکوپی را تقریباً به نصف کاهش می دهد.</a:t>
            </a:r>
            <a:br>
              <a:rPr lang="fa-IR" sz="2400" dirty="0" smtClean="0"/>
            </a:br>
            <a:r>
              <a:rPr lang="fa-IR" sz="2400" dirty="0" smtClean="0"/>
              <a:t/>
            </a:r>
            <a:br>
              <a:rPr lang="fa-IR" sz="2400" dirty="0" smtClean="0"/>
            </a:br>
            <a:r>
              <a:rPr lang="fa-IR" sz="2400" dirty="0" smtClean="0"/>
              <a:t>زنان مبتلا به </a:t>
            </a:r>
            <a:r>
              <a:rPr lang="en-US" sz="2400" dirty="0" smtClean="0"/>
              <a:t>ASC-H</a:t>
            </a:r>
            <a:r>
              <a:rPr lang="fa-IR" sz="2400" dirty="0" smtClean="0"/>
              <a:t> باید به علت خطر اساسی </a:t>
            </a:r>
            <a:r>
              <a:rPr lang="en-US" sz="2400" dirty="0" smtClean="0"/>
              <a:t>CIN 2</a:t>
            </a:r>
            <a:r>
              <a:rPr lang="fa-IR" sz="2400" dirty="0" smtClean="0"/>
              <a:t> و / یا 3 جهت انجام کولپوسکوپی ارجاع و نباید با آزمایش </a:t>
            </a:r>
            <a:r>
              <a:rPr lang="en-US" sz="2400" dirty="0" smtClean="0"/>
              <a:t>HPV</a:t>
            </a:r>
            <a:r>
              <a:rPr lang="fa-IR" sz="2400" dirty="0" smtClean="0"/>
              <a:t> با خطر بالا آزمایش شوند.</a:t>
            </a:r>
            <a:endParaRPr lang="fa-I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19256" cy="5962674"/>
          </a:xfrm>
        </p:spPr>
        <p:txBody>
          <a:bodyPr>
            <a:normAutofit/>
          </a:bodyPr>
          <a:lstStyle/>
          <a:p>
            <a:pPr algn="r"/>
            <a:r>
              <a:rPr lang="en-US" sz="3600" i="1" dirty="0"/>
              <a:t>LSIL</a:t>
            </a:r>
            <a:r>
              <a:rPr lang="fa-IR" sz="3200" i="1" dirty="0" smtClean="0"/>
              <a:t>:</a:t>
            </a:r>
            <a:r>
              <a:rPr lang="fa-IR" sz="2800" dirty="0" smtClean="0"/>
              <a:t/>
            </a:r>
            <a:br>
              <a:rPr lang="fa-IR" sz="2800" dirty="0" smtClean="0"/>
            </a:br>
            <a:r>
              <a:rPr lang="fa-IR" sz="2800" dirty="0" smtClean="0"/>
              <a:t> </a:t>
            </a:r>
            <a:r>
              <a:rPr lang="en-US" sz="2800" dirty="0" smtClean="0"/>
              <a:t>LSIL</a:t>
            </a:r>
            <a:r>
              <a:rPr lang="fa-IR" sz="2800" dirty="0" smtClean="0"/>
              <a:t> </a:t>
            </a:r>
            <a:r>
              <a:rPr lang="fa-IR" sz="2800" dirty="0"/>
              <a:t>ها شامل </a:t>
            </a:r>
            <a:r>
              <a:rPr lang="en-US" sz="2800" dirty="0"/>
              <a:t>CIN 1</a:t>
            </a:r>
            <a:r>
              <a:rPr lang="fa-IR" sz="2800" dirty="0"/>
              <a:t> (دیسپلازی خفیف) و تغییرات </a:t>
            </a:r>
            <a:r>
              <a:rPr lang="en-US" sz="2800" dirty="0"/>
              <a:t>HPV</a:t>
            </a:r>
            <a:r>
              <a:rPr lang="fa-IR" sz="2800" dirty="0"/>
              <a:t> هستند که اصطلاحاً به آن آتپیی کویلوسیتوتیک گفته می شود.</a:t>
            </a:r>
            <a:r>
              <a:rPr lang="en-US" sz="2800" dirty="0"/>
              <a:t/>
            </a:r>
            <a:br>
              <a:rPr lang="en-US" sz="2800" dirty="0"/>
            </a:br>
            <a:r>
              <a:rPr lang="fa-IR" sz="2800" dirty="0"/>
              <a:t/>
            </a:r>
            <a:br>
              <a:rPr lang="fa-IR" sz="2800" dirty="0"/>
            </a:br>
            <a:r>
              <a:rPr lang="fa-IR" sz="2800" dirty="0" smtClean="0"/>
              <a:t>دستورالعمل </a:t>
            </a:r>
            <a:r>
              <a:rPr lang="fa-IR" sz="2800" dirty="0"/>
              <a:t>ها ، مناسب بودن کولپوسکوپی را برای ارزیابی پس از سیتولوژی </a:t>
            </a:r>
            <a:r>
              <a:rPr lang="en-US" sz="2800" dirty="0"/>
              <a:t>LSIL</a:t>
            </a:r>
            <a:r>
              <a:rPr lang="fa-IR" sz="2800" dirty="0"/>
              <a:t> ، تأیید می کنند.</a:t>
            </a:r>
            <a:r>
              <a:rPr lang="en-US" sz="2800" dirty="0"/>
              <a:t/>
            </a:r>
            <a:br>
              <a:rPr lang="en-US" sz="2800" dirty="0"/>
            </a:br>
            <a:r>
              <a:rPr lang="fa-IR" sz="2800" dirty="0"/>
              <a:t> </a:t>
            </a:r>
            <a:r>
              <a:rPr lang="en-US" sz="2800" dirty="0"/>
              <a:t/>
            </a:r>
            <a:br>
              <a:rPr lang="en-US" sz="2800" dirty="0"/>
            </a:br>
            <a:r>
              <a:rPr lang="en-US" sz="3600" dirty="0" smtClean="0"/>
              <a:t>HSIL</a:t>
            </a:r>
            <a:r>
              <a:rPr lang="fa-IR" sz="2800" dirty="0" smtClean="0"/>
              <a:t>:</a:t>
            </a:r>
            <a:br>
              <a:rPr lang="fa-IR" sz="2800" dirty="0" smtClean="0"/>
            </a:br>
            <a:r>
              <a:rPr lang="fa-IR" sz="2800" dirty="0" smtClean="0"/>
              <a:t>گروه </a:t>
            </a:r>
            <a:r>
              <a:rPr lang="en-US" sz="2800" dirty="0" smtClean="0"/>
              <a:t>HSIL</a:t>
            </a:r>
            <a:r>
              <a:rPr lang="fa-IR" sz="2800" dirty="0" smtClean="0"/>
              <a:t> شامل </a:t>
            </a:r>
            <a:r>
              <a:rPr lang="en-US" sz="2800" dirty="0" smtClean="0"/>
              <a:t>CIN 2</a:t>
            </a:r>
            <a:r>
              <a:rPr lang="fa-IR" sz="2800" dirty="0" smtClean="0"/>
              <a:t> و </a:t>
            </a:r>
            <a:r>
              <a:rPr lang="en-US" sz="2800" dirty="0" smtClean="0"/>
              <a:t>CIN 3</a:t>
            </a:r>
            <a:r>
              <a:rPr lang="fa-IR" sz="2800" dirty="0" smtClean="0"/>
              <a:t> (دیسپلازی متوسط </a:t>
            </a:r>
            <a:r>
              <a:rPr lang="fa-IR" sz="2800" dirty="0"/>
              <a:t>​​</a:t>
            </a:r>
            <a:r>
              <a:rPr lang="fa-IR" sz="2800" dirty="0" smtClean="0"/>
              <a:t>، دیسپلازی شدید و </a:t>
            </a:r>
            <a:r>
              <a:rPr lang="en-US" sz="2800" dirty="0" smtClean="0"/>
              <a:t>CIS</a:t>
            </a:r>
            <a:r>
              <a:rPr lang="fa-IR" sz="2800" dirty="0" smtClean="0"/>
              <a:t>)هر خانمی با نمونه سیتولوژیک که وجود </a:t>
            </a:r>
            <a:r>
              <a:rPr lang="en-US" sz="2800" dirty="0" smtClean="0"/>
              <a:t>HSIL</a:t>
            </a:r>
            <a:r>
              <a:rPr lang="fa-IR" sz="2800" dirty="0" smtClean="0"/>
              <a:t> را پیشنهاد می کند باید تحت کولپوسکوپی و بیوپسی مستقیم قرار گیرد</a:t>
            </a:r>
            <a:endParaRPr lang="fa-IR"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247</TotalTime>
  <Words>1542</Words>
  <Application>Microsoft Office PowerPoint</Application>
  <PresentationFormat>On-screen Show (4:3)</PresentationFormat>
  <Paragraphs>82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Organic</vt:lpstr>
      <vt:lpstr>                  نئوپلازی داخل اپیتلیال دهانه رحم     </vt:lpstr>
      <vt:lpstr>        معیارهای تشخیص نئوپلازی داخل اپیتلیال  مفهوم نئوپلازی داخل اپیتلیال دهانه رحم (CIN) در سال 1968 مطرح شد ، زمانی که ریچارت پیشنهاد کرد که دیسپلازی ها پتانسیل پیشرفت دارند.   معیارهای تشخیص نئوپلازی داخل اپیتلیال ممکن است با توجه به آسیب شناس متفاوت باشد ، اما ویژگی های قابل توجه عدم بلوغ سلولی ، بی نظمی سلولی ، ناهنجاری هسته ای و افزایش فعالیت میتوزیک است.   اگر وجود میتوز و سلولهای نابالغ محدود به یک سوم تحتانی اپیتلیوم باشد ، ضایعه معمولاً به عنوان CIN 1 تعیین می شود. درگیری یک سوم میانی و فوقانی به ترتیب با CIN 2 و CIN 3 تشخیص داده می شود. </vt:lpstr>
      <vt:lpstr>آناتومی دهانه رحم      دهانه رحم از اپیتلیوم ستونی تشکیل شده است که کانال آندوسروتیکال و اپیتلیوم سنگفرشی را پوشش می دهد که خارج رحم را پوشش میدهد.   نقطه ای که آنها در آن ملاقات می کنند محل اتصال اسکواموکلومار (SCJ) نامیده می شود. این یک نقطه پویا است که در پاسخ به بلوغ ، بارداری ، یائسگی و تحریک هورمونی تغییر می کند.   متاپلازی از SCJ اصلی به سمت داخل ، به سمت ناحیه خارجی و بیش از پرزهای ستونی پیش می رود تا transformation zoneایجادشود.</vt:lpstr>
      <vt:lpstr>Transformation Zone                  نرمال   اپیتلیوم سنگفرشی اصلی واژن و خارج رحم دارای چهار لایه است:  لایه بازال لایه پارا بازال لایه میانی لایه سطحی</vt:lpstr>
      <vt:lpstr>Human Papilloma virus   عفونت با HPVعلت اصلی سرطان دهانه رحم و ضایعات پیش ساز آن است.   تغییر شکل بدخیم نیاز به بیان آنکوپروتئینهای E6 و E7 HPV دارد.   انواع خاص HPV با ریسک بالا حدود 90٪ ضایعات داخل اپیتلیال درجه بالا و سرطان را تشکیل می دهد (HPV-16 ،18 ، 31 ، 33 ، 35 ، 39 ، 45 ، 51 ، 52 ، 56 ، 58 ، 59 و 68). HPV-16 شایعترین HPV است که در سرطان تهاجمی و در CIN 2 و CIN 3 یافت می شود. شایعترین نوع HPV است که در زنان با سیتولوژی طبیعی مشاهده می شود. HPV-18 برای تومورهای مهاجم خاص تر از HPV-16 است. در اکثر موارد ، عفونت HPV طی 9 تا 15 ماه برطرف می شود.</vt:lpstr>
      <vt:lpstr>آزمایش HPV با ریسک بالا یکی از معیارهای مهم تریاژ برای سیتولوژی مبهم (ASC-US) ، به عنوان مولفه ای از آزمایش همزمان با سیتولوژی ، و به عنوان یک روش غربالگری اولیه مستقل است .</vt:lpstr>
      <vt:lpstr>غربالگری   سیستم بتسدا III  طبق این سیستم ، ضایعات سنگفرشی بالقوه پیش بدخیم در دسته های خاصی قرار می گیرند: (i) سلولهای سنگفرشی غیرمعمول (ASC) (ii) ضایعات داخل اپیتلیال سنگفرشی سطح پایین (LSIL) (III) ضایعات داخل اپیتلیال سنگفرشی درجه بالا (HSIL):</vt:lpstr>
      <vt:lpstr>ASC ASC به دو دسته تقسیم می شود:  مواردی که دارای اهمیت ناشناخته هستند (ASC-US) و مواردی که در آنها باید ضایعات با درجه بالا کنار گذاشته شوند (ASC-H).   سودمندی آزمایش HPV پرخطر در ارزیابی نتایج آزمون پاپ ASC-US کاملاً مشخص است و به شناسایی 90٪ بیماران مبتلا به ضایعات CIN 2 یا 3 کمک می کند.   نتیجه گیری از آزمایش ALTS این است که تریاژ HPV در شناسایی ضایعات CIN 2 و CIN 3 بسیار حساس است و میزان مراجعه به کولپوسکوپی را تقریباً به نصف کاهش می دهد.  زنان مبتلا به ASC-H باید به علت خطر اساسی CIN 2 و / یا 3 جهت انجام کولپوسکوپی ارجاع و نباید با آزمایش HPV با خطر بالا آزمایش شوند.</vt:lpstr>
      <vt:lpstr>LSIL:  LSIL ها شامل CIN 1 (دیسپلازی خفیف) و تغییرات HPV هستند که اصطلاحاً به آن آتپیی کویلوسیتوتیک گفته می شود.  دستورالعمل ها ، مناسب بودن کولپوسکوپی را برای ارزیابی پس از سیتولوژی LSIL ، تأیید می کنند.   HSIL: گروه HSIL شامل CIN 2 و CIN 3 (دیسپلازی متوسط ​​، دیسپلازی شدید و CIS)هر خانمی با نمونه سیتولوژیک که وجود HSIL را پیشنهاد می کند باید تحت کولپوسکوپی و بیوپسی مستقیم قرار گیرد</vt:lpstr>
      <vt:lpstr>توصیه های غربالگری سرطان دهانه رحم (رهنمودها):    (ACOG) 2009: ACOG توصیه می کند که زنان بدون توجه به شروع فعالیت جنسی ، تا 21 سالگی غربالگری سرطان دهانه رحم را شروع نکنند.   غربالگری هر 2 سال از سنین 21 تا 29 سال (با سیتولوژی معمولی یا اسلاید یا مایع) و هر 3 سال برای زنان بعد از 30 سال در صورت 3 بار منفی متوالی ، یعنی منفی برای ضایعه داخل اپیتلیال یا بدخیمی ( NILM) تست پاپ می تواند مستند باشد. </vt:lpstr>
      <vt:lpstr>غربالگری مکرر بیشتر برای زنان HIV مثبت (دو بار در سال اول و سالانه پس از آن) ، کسانی که سرکوب سیستم ایمنی بدن دارند ، دختران دی اتیل استیل بسترول (DES) و برای کسانی که سابقه CIN 2 یا بیشتر دارند توصیه می شود (سالانه به مدت 20 سال ).   قطع غربالگری بین 65 تا 70 سال منطقی است ، و ارزیابی مجدد عوامل خطر سالانه برای تعیین مناسب بودن مجدد غربالگری مناسب است. به همین ترتیب ، در شرایط posthystrerectomy برای علائم خوش خیم ، منطقی است که در صورت عدم وجود سابقه CIN یا سرطان درجه بالا ، غربالگری را قطع کنید.</vt:lpstr>
      <vt:lpstr>(ACS)-(ASCCP)-(ASCP)2012 and (USPSTF)2012 :     این دستورالعمل های مبتنی بر شواهد توصیه می کنند که غربالگری سرطان دهانه رحم بدون در نظر گرفتن سابقه جنسی تا سن 21 سالگی آغاز شود. برای زنان 21 تا 29 سال ، توصیه می شود هر 3 سال یکبار غربالگری با سیتولوژی انجام شود. از 30 تا 65 سال آزمایش همزمان با سیتولوژی معمولی و آزمایش پر خطر HPV هر 5 سال یا سیتولوژی به تنهایی هر 3 سال گزینه های مناسبی هستند. پس از سن 65 سالگی لازم است که غربالگری در زنان با سابقه غربالگری منفی متوقف شود ، همانطور که توسط 3 نتیجه سیتولوژی منفی یا 2 آزمایش آزمایش منفی در 10 سال گذشته ثبت شده است.</vt:lpstr>
      <vt:lpstr>PowerPoint Presentation</vt:lpstr>
      <vt:lpstr>دستورالعمل های مدیریت بیماری های بالینی    :CIN 1 اگرچه CIN 1 یک تظاهرات هیستوپاتولوژیک عفونت HPV است ، اما پیش ساز سرطان نیست.   میزان رگرسیون خود به خودی CIN 1 بیوپسی ثابت شده در مطالعات آینده نگر 60 تا 85 درصد تخمین زده می شود و رگرسیون معمولاً در یک پیگیری 2 ساله اتفاق می افتد.    بیمارانی که آزمایش CIN 1 بیوپسی دارند (پس از یافته سیتولوژیک ASC ، LSIL) با کولپوسکوپی رضایت بخش ، با سیتولوژی و آزمایش HPV پرخطر (آزمایش همزمان) در 12 ماه پیگیری می شوند. </vt:lpstr>
      <vt:lpstr>با پیگیری سیتولوژی منفی و آزمایش HPV پرخطر در پیگیری 12 ماهه ، می توان این زنان را به غربالگری مناسب سن بازگرداند. بیمار در صورت ناهنجاری در آزمایش نظارت ، برای ارزیابی مجدد مناسب به کولپوسکوپی بازگردانده می شود (66). زنان جوان از سن 21 تا 24 سال در این سناریو بالینی ممکن است تحت سیتولوژی تکرار فقط در 12 و 24 ماهگی تحت نظارت ، با مراجعه به کولپوسکوپی برای ASC-US یا بیشتر تحت نظارت قرار گیرند.    برای CIN 1 که 24 ماه یا بیشتر ادامه یابد ، ممکن است به بیمار با معاینه کولپوسکوپیک مناسب ، نظارت مداوم یا تخریب منطقه تحول با برداشتن یا برداشتن ادامه داده شود. </vt:lpstr>
      <vt:lpstr>CIN 2 و CIN 3  زنان 25 ساله و بالاتر ، با كولپوسكوپي كافي و مستندات بافت شناسي CIN 2 و CIN3 نياز به تخريب يا برداشتن ناحيه تحول دارند.   در مواردی که کولپوسکوپی ناکافی است ، CIN 2 یا CIN 3 عود می کند ، یا نمونه برداری از اندوسروتیکال مثبت نباید از فرسایش استفاده شود. قبل از بازگشت بیمار به غربالگری معمول با سن مناسب ، نظارت با آزمایش همزمان در 12 و 24 ماهگی ضروری است. </vt:lpstr>
      <vt:lpstr>                                  استثناها   اولین مورد در میان زنان باردار است که در صورت عدم وجود بیماری تهاجمی ، با سیتولوژی و کولپوسکوپی دنبال می شوند ، تا زمان ارزیابی مجدد در 6 هفته پس از زایمان. علاوه بر این ، به رسمیت شناختن خطر کوچک اما واقعی برای تولد زودرس ، در زنان جوان کمتر از 25 سال با CIN 2-3 ، یک برنامه مشاهده فشرده با کولپوسکوپی و سیتولوژی در 6 و 12 ماه انجام می شود ، و در صورت طبیعی ، به دنبال یک آزمایش دیگر در یک سال دیگر </vt:lpstr>
      <vt:lpstr>Refrence</vt:lpstr>
      <vt:lpstr>PowerPoint Presentation</vt:lpstr>
      <vt:lpstr>PowerPoint Presentation</vt:lpstr>
      <vt:lpstr>PowerPoint Presentation</vt:lpstr>
      <vt:lpstr>PowerPoint Presentation</vt:lpstr>
      <vt:lpstr>غربالگری در بیماران با خطر متوسط</vt:lpstr>
      <vt:lpstr>PowerPoint Presentation</vt:lpstr>
      <vt:lpstr>PowerPoint Presentation</vt:lpstr>
      <vt:lpstr>PowerPoint Presentation</vt:lpstr>
      <vt:lpstr>Follow-up</vt:lpstr>
      <vt:lpstr>PowerPoint Presentation</vt:lpstr>
      <vt:lpstr> example of  tables</vt:lpstr>
      <vt:lpstr>Demonstrates how patient risk is evaluated based on the combination of current results and patient history</vt:lpstr>
      <vt:lpstr>جمعیت ویژه</vt:lpstr>
      <vt:lpstr>PowerPoint Presentation</vt:lpstr>
      <vt:lpstr>PowerPoint Presentation</vt:lpstr>
      <vt:lpstr>PowerPoint Presentation</vt:lpstr>
      <vt:lpstr>PowerPoint Presentation</vt:lpstr>
      <vt:lpstr>PowerPoint Presentation</vt:lpstr>
      <vt:lpstr>refrence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نئوپلازی داخل اپیتلیال دهانه رحم   مفهوم نئوپلازی داخل اپیتلیال دهانه رحم (CIN) در سال 1968 مطرح شد ، زمانی که ریچارت پیشنهاد کرد که دیسپلازی ها پتانسیل پیشرفت دارند.</dc:title>
  <dc:creator>DatNet</dc:creator>
  <cp:lastModifiedBy>movahedi</cp:lastModifiedBy>
  <cp:revision>21</cp:revision>
  <dcterms:created xsi:type="dcterms:W3CDTF">2021-10-28T23:15:54Z</dcterms:created>
  <dcterms:modified xsi:type="dcterms:W3CDTF">2020-12-29T03:50:27Z</dcterms:modified>
</cp:coreProperties>
</file>